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9"/>
  </p:notesMasterIdLst>
  <p:sldIdLst>
    <p:sldId id="309" r:id="rId2"/>
    <p:sldId id="308" r:id="rId3"/>
    <p:sldId id="310" r:id="rId4"/>
    <p:sldId id="311" r:id="rId5"/>
    <p:sldId id="312" r:id="rId6"/>
    <p:sldId id="313" r:id="rId7"/>
    <p:sldId id="319" r:id="rId8"/>
    <p:sldId id="320" r:id="rId9"/>
    <p:sldId id="321" r:id="rId10"/>
    <p:sldId id="322" r:id="rId11"/>
    <p:sldId id="324" r:id="rId12"/>
    <p:sldId id="314" r:id="rId13"/>
    <p:sldId id="315" r:id="rId14"/>
    <p:sldId id="316" r:id="rId15"/>
    <p:sldId id="317" r:id="rId16"/>
    <p:sldId id="318" r:id="rId17"/>
    <p:sldId id="323" r:id="rId18"/>
    <p:sldId id="285" r:id="rId19"/>
    <p:sldId id="279" r:id="rId20"/>
    <p:sldId id="280" r:id="rId21"/>
    <p:sldId id="277" r:id="rId22"/>
    <p:sldId id="281" r:id="rId23"/>
    <p:sldId id="282" r:id="rId24"/>
    <p:sldId id="283" r:id="rId25"/>
    <p:sldId id="286" r:id="rId26"/>
    <p:sldId id="278"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25" r:id="rId48"/>
    <p:sldId id="326" r:id="rId49"/>
    <p:sldId id="327" r:id="rId50"/>
    <p:sldId id="328" r:id="rId51"/>
    <p:sldId id="329" r:id="rId52"/>
    <p:sldId id="330" r:id="rId53"/>
    <p:sldId id="331" r:id="rId54"/>
    <p:sldId id="332" r:id="rId55"/>
    <p:sldId id="334" r:id="rId56"/>
    <p:sldId id="333" r:id="rId57"/>
    <p:sldId id="335" r:id="rId58"/>
    <p:sldId id="336" r:id="rId59"/>
    <p:sldId id="337" r:id="rId60"/>
    <p:sldId id="338" r:id="rId61"/>
    <p:sldId id="339" r:id="rId62"/>
    <p:sldId id="340" r:id="rId63"/>
    <p:sldId id="341" r:id="rId64"/>
    <p:sldId id="342" r:id="rId65"/>
    <p:sldId id="343" r:id="rId66"/>
    <p:sldId id="344" r:id="rId67"/>
    <p:sldId id="345" r:id="rId68"/>
    <p:sldId id="346" r:id="rId69"/>
    <p:sldId id="347" r:id="rId70"/>
    <p:sldId id="348" r:id="rId71"/>
    <p:sldId id="349" r:id="rId72"/>
    <p:sldId id="350" r:id="rId73"/>
    <p:sldId id="351" r:id="rId74"/>
    <p:sldId id="352" r:id="rId75"/>
    <p:sldId id="353" r:id="rId76"/>
    <p:sldId id="354" r:id="rId77"/>
    <p:sldId id="355" r:id="rId78"/>
    <p:sldId id="356" r:id="rId79"/>
    <p:sldId id="357" r:id="rId80"/>
    <p:sldId id="358" r:id="rId81"/>
    <p:sldId id="359" r:id="rId82"/>
    <p:sldId id="360" r:id="rId83"/>
    <p:sldId id="361" r:id="rId84"/>
    <p:sldId id="362" r:id="rId85"/>
    <p:sldId id="363" r:id="rId86"/>
    <p:sldId id="364" r:id="rId87"/>
    <p:sldId id="365" r:id="rId88"/>
    <p:sldId id="366" r:id="rId89"/>
    <p:sldId id="367" r:id="rId90"/>
    <p:sldId id="368" r:id="rId91"/>
    <p:sldId id="369" r:id="rId92"/>
    <p:sldId id="370" r:id="rId93"/>
    <p:sldId id="371" r:id="rId94"/>
    <p:sldId id="372" r:id="rId95"/>
    <p:sldId id="373" r:id="rId96"/>
    <p:sldId id="374" r:id="rId97"/>
    <p:sldId id="375" r:id="rId98"/>
    <p:sldId id="376" r:id="rId99"/>
    <p:sldId id="377" r:id="rId100"/>
    <p:sldId id="397" r:id="rId101"/>
    <p:sldId id="398" r:id="rId102"/>
    <p:sldId id="399" r:id="rId103"/>
    <p:sldId id="400" r:id="rId104"/>
    <p:sldId id="401" r:id="rId105"/>
    <p:sldId id="402" r:id="rId106"/>
    <p:sldId id="403" r:id="rId107"/>
    <p:sldId id="404" r:id="rId108"/>
    <p:sldId id="406" r:id="rId109"/>
    <p:sldId id="407" r:id="rId110"/>
    <p:sldId id="378" r:id="rId111"/>
    <p:sldId id="379" r:id="rId112"/>
    <p:sldId id="380" r:id="rId113"/>
    <p:sldId id="381" r:id="rId114"/>
    <p:sldId id="382" r:id="rId115"/>
    <p:sldId id="383" r:id="rId116"/>
    <p:sldId id="384" r:id="rId117"/>
    <p:sldId id="385" r:id="rId118"/>
    <p:sldId id="394" r:id="rId119"/>
    <p:sldId id="386" r:id="rId120"/>
    <p:sldId id="408" r:id="rId121"/>
    <p:sldId id="387" r:id="rId122"/>
    <p:sldId id="388" r:id="rId123"/>
    <p:sldId id="409" r:id="rId124"/>
    <p:sldId id="389" r:id="rId125"/>
    <p:sldId id="410" r:id="rId126"/>
    <p:sldId id="390" r:id="rId127"/>
    <p:sldId id="391" r:id="rId128"/>
    <p:sldId id="411" r:id="rId129"/>
    <p:sldId id="392" r:id="rId130"/>
    <p:sldId id="412" r:id="rId131"/>
    <p:sldId id="419" r:id="rId132"/>
    <p:sldId id="421" r:id="rId133"/>
    <p:sldId id="422" r:id="rId134"/>
    <p:sldId id="413" r:id="rId135"/>
    <p:sldId id="420" r:id="rId136"/>
    <p:sldId id="423" r:id="rId137"/>
    <p:sldId id="414" r:id="rId138"/>
    <p:sldId id="415" r:id="rId139"/>
    <p:sldId id="416" r:id="rId140"/>
    <p:sldId id="424" r:id="rId141"/>
    <p:sldId id="425" r:id="rId142"/>
    <p:sldId id="417" r:id="rId143"/>
    <p:sldId id="426" r:id="rId144"/>
    <p:sldId id="418" r:id="rId145"/>
    <p:sldId id="427" r:id="rId146"/>
    <p:sldId id="428" r:id="rId147"/>
    <p:sldId id="429" r:id="rId1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 /><Relationship Id="rId117" Type="http://schemas.openxmlformats.org/officeDocument/2006/relationships/slide" Target="slides/slide116.xml" /><Relationship Id="rId21" Type="http://schemas.openxmlformats.org/officeDocument/2006/relationships/slide" Target="slides/slide20.xml" /><Relationship Id="rId42" Type="http://schemas.openxmlformats.org/officeDocument/2006/relationships/slide" Target="slides/slide41.xml" /><Relationship Id="rId47" Type="http://schemas.openxmlformats.org/officeDocument/2006/relationships/slide" Target="slides/slide46.xml" /><Relationship Id="rId63" Type="http://schemas.openxmlformats.org/officeDocument/2006/relationships/slide" Target="slides/slide62.xml" /><Relationship Id="rId68" Type="http://schemas.openxmlformats.org/officeDocument/2006/relationships/slide" Target="slides/slide67.xml" /><Relationship Id="rId84" Type="http://schemas.openxmlformats.org/officeDocument/2006/relationships/slide" Target="slides/slide83.xml" /><Relationship Id="rId89" Type="http://schemas.openxmlformats.org/officeDocument/2006/relationships/slide" Target="slides/slide88.xml" /><Relationship Id="rId112" Type="http://schemas.openxmlformats.org/officeDocument/2006/relationships/slide" Target="slides/slide111.xml" /><Relationship Id="rId133" Type="http://schemas.openxmlformats.org/officeDocument/2006/relationships/slide" Target="slides/slide132.xml" /><Relationship Id="rId138" Type="http://schemas.openxmlformats.org/officeDocument/2006/relationships/slide" Target="slides/slide137.xml" /><Relationship Id="rId16" Type="http://schemas.openxmlformats.org/officeDocument/2006/relationships/slide" Target="slides/slide15.xml" /><Relationship Id="rId107" Type="http://schemas.openxmlformats.org/officeDocument/2006/relationships/slide" Target="slides/slide106.xml" /><Relationship Id="rId11" Type="http://schemas.openxmlformats.org/officeDocument/2006/relationships/slide" Target="slides/slide10.xml" /><Relationship Id="rId32" Type="http://schemas.openxmlformats.org/officeDocument/2006/relationships/slide" Target="slides/slide31.xml" /><Relationship Id="rId37" Type="http://schemas.openxmlformats.org/officeDocument/2006/relationships/slide" Target="slides/slide36.xml" /><Relationship Id="rId53" Type="http://schemas.openxmlformats.org/officeDocument/2006/relationships/slide" Target="slides/slide52.xml" /><Relationship Id="rId58" Type="http://schemas.openxmlformats.org/officeDocument/2006/relationships/slide" Target="slides/slide57.xml" /><Relationship Id="rId74" Type="http://schemas.openxmlformats.org/officeDocument/2006/relationships/slide" Target="slides/slide73.xml" /><Relationship Id="rId79" Type="http://schemas.openxmlformats.org/officeDocument/2006/relationships/slide" Target="slides/slide78.xml" /><Relationship Id="rId102" Type="http://schemas.openxmlformats.org/officeDocument/2006/relationships/slide" Target="slides/slide101.xml" /><Relationship Id="rId123" Type="http://schemas.openxmlformats.org/officeDocument/2006/relationships/slide" Target="slides/slide122.xml" /><Relationship Id="rId128" Type="http://schemas.openxmlformats.org/officeDocument/2006/relationships/slide" Target="slides/slide127.xml" /><Relationship Id="rId144" Type="http://schemas.openxmlformats.org/officeDocument/2006/relationships/slide" Target="slides/slide143.xml" /><Relationship Id="rId149" Type="http://schemas.openxmlformats.org/officeDocument/2006/relationships/notesMaster" Target="notesMasters/notesMaster1.xml" /><Relationship Id="rId5" Type="http://schemas.openxmlformats.org/officeDocument/2006/relationships/slide" Target="slides/slide4.xml" /><Relationship Id="rId90" Type="http://schemas.openxmlformats.org/officeDocument/2006/relationships/slide" Target="slides/slide89.xml" /><Relationship Id="rId95" Type="http://schemas.openxmlformats.org/officeDocument/2006/relationships/slide" Target="slides/slide94.xml" /><Relationship Id="rId22" Type="http://schemas.openxmlformats.org/officeDocument/2006/relationships/slide" Target="slides/slide21.xml" /><Relationship Id="rId27" Type="http://schemas.openxmlformats.org/officeDocument/2006/relationships/slide" Target="slides/slide26.xml" /><Relationship Id="rId43" Type="http://schemas.openxmlformats.org/officeDocument/2006/relationships/slide" Target="slides/slide42.xml" /><Relationship Id="rId48" Type="http://schemas.openxmlformats.org/officeDocument/2006/relationships/slide" Target="slides/slide47.xml" /><Relationship Id="rId64" Type="http://schemas.openxmlformats.org/officeDocument/2006/relationships/slide" Target="slides/slide63.xml" /><Relationship Id="rId69" Type="http://schemas.openxmlformats.org/officeDocument/2006/relationships/slide" Target="slides/slide68.xml" /><Relationship Id="rId113" Type="http://schemas.openxmlformats.org/officeDocument/2006/relationships/slide" Target="slides/slide112.xml" /><Relationship Id="rId118" Type="http://schemas.openxmlformats.org/officeDocument/2006/relationships/slide" Target="slides/slide117.xml" /><Relationship Id="rId134" Type="http://schemas.openxmlformats.org/officeDocument/2006/relationships/slide" Target="slides/slide133.xml" /><Relationship Id="rId139" Type="http://schemas.openxmlformats.org/officeDocument/2006/relationships/slide" Target="slides/slide138.xml" /><Relationship Id="rId80" Type="http://schemas.openxmlformats.org/officeDocument/2006/relationships/slide" Target="slides/slide79.xml" /><Relationship Id="rId85" Type="http://schemas.openxmlformats.org/officeDocument/2006/relationships/slide" Target="slides/slide84.xml" /><Relationship Id="rId150" Type="http://schemas.openxmlformats.org/officeDocument/2006/relationships/presProps" Target="presProps.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103" Type="http://schemas.openxmlformats.org/officeDocument/2006/relationships/slide" Target="slides/slide102.xml" /><Relationship Id="rId108" Type="http://schemas.openxmlformats.org/officeDocument/2006/relationships/slide" Target="slides/slide107.xml" /><Relationship Id="rId116" Type="http://schemas.openxmlformats.org/officeDocument/2006/relationships/slide" Target="slides/slide115.xml" /><Relationship Id="rId124" Type="http://schemas.openxmlformats.org/officeDocument/2006/relationships/slide" Target="slides/slide123.xml" /><Relationship Id="rId129" Type="http://schemas.openxmlformats.org/officeDocument/2006/relationships/slide" Target="slides/slide128.xml" /><Relationship Id="rId137" Type="http://schemas.openxmlformats.org/officeDocument/2006/relationships/slide" Target="slides/slide13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slide" Target="slides/slide82.xml" /><Relationship Id="rId88" Type="http://schemas.openxmlformats.org/officeDocument/2006/relationships/slide" Target="slides/slide87.xml" /><Relationship Id="rId91" Type="http://schemas.openxmlformats.org/officeDocument/2006/relationships/slide" Target="slides/slide90.xml" /><Relationship Id="rId96" Type="http://schemas.openxmlformats.org/officeDocument/2006/relationships/slide" Target="slides/slide95.xml" /><Relationship Id="rId111" Type="http://schemas.openxmlformats.org/officeDocument/2006/relationships/slide" Target="slides/slide110.xml" /><Relationship Id="rId132" Type="http://schemas.openxmlformats.org/officeDocument/2006/relationships/slide" Target="slides/slide131.xml" /><Relationship Id="rId140" Type="http://schemas.openxmlformats.org/officeDocument/2006/relationships/slide" Target="slides/slide139.xml" /><Relationship Id="rId145" Type="http://schemas.openxmlformats.org/officeDocument/2006/relationships/slide" Target="slides/slide144.xml" /><Relationship Id="rId153"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6" Type="http://schemas.openxmlformats.org/officeDocument/2006/relationships/slide" Target="slides/slide105.xml" /><Relationship Id="rId114" Type="http://schemas.openxmlformats.org/officeDocument/2006/relationships/slide" Target="slides/slide113.xml" /><Relationship Id="rId119" Type="http://schemas.openxmlformats.org/officeDocument/2006/relationships/slide" Target="slides/slide118.xml" /><Relationship Id="rId127" Type="http://schemas.openxmlformats.org/officeDocument/2006/relationships/slide" Target="slides/slide126.xml"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slide" Target="slides/slide85.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122" Type="http://schemas.openxmlformats.org/officeDocument/2006/relationships/slide" Target="slides/slide121.xml" /><Relationship Id="rId130" Type="http://schemas.openxmlformats.org/officeDocument/2006/relationships/slide" Target="slides/slide129.xml" /><Relationship Id="rId135" Type="http://schemas.openxmlformats.org/officeDocument/2006/relationships/slide" Target="slides/slide134.xml" /><Relationship Id="rId143" Type="http://schemas.openxmlformats.org/officeDocument/2006/relationships/slide" Target="slides/slide142.xml" /><Relationship Id="rId148" Type="http://schemas.openxmlformats.org/officeDocument/2006/relationships/slide" Target="slides/slide147.xml" /><Relationship Id="rId151"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slide" Target="slides/slide108.xml"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04" Type="http://schemas.openxmlformats.org/officeDocument/2006/relationships/slide" Target="slides/slide103.xml" /><Relationship Id="rId120" Type="http://schemas.openxmlformats.org/officeDocument/2006/relationships/slide" Target="slides/slide119.xml" /><Relationship Id="rId125" Type="http://schemas.openxmlformats.org/officeDocument/2006/relationships/slide" Target="slides/slide124.xml" /><Relationship Id="rId141" Type="http://schemas.openxmlformats.org/officeDocument/2006/relationships/slide" Target="slides/slide140.xml" /><Relationship Id="rId146" Type="http://schemas.openxmlformats.org/officeDocument/2006/relationships/slide" Target="slides/slide145.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 Id="rId2" Type="http://schemas.openxmlformats.org/officeDocument/2006/relationships/slide" Target="slides/slide1.xml" /><Relationship Id="rId29" Type="http://schemas.openxmlformats.org/officeDocument/2006/relationships/slide" Target="slides/slide28.xml" /><Relationship Id="rId24" Type="http://schemas.openxmlformats.org/officeDocument/2006/relationships/slide" Target="slides/slide23.xml" /><Relationship Id="rId40" Type="http://schemas.openxmlformats.org/officeDocument/2006/relationships/slide" Target="slides/slide39.xml" /><Relationship Id="rId45" Type="http://schemas.openxmlformats.org/officeDocument/2006/relationships/slide" Target="slides/slide44.xml" /><Relationship Id="rId66" Type="http://schemas.openxmlformats.org/officeDocument/2006/relationships/slide" Target="slides/slide65.xml" /><Relationship Id="rId87" Type="http://schemas.openxmlformats.org/officeDocument/2006/relationships/slide" Target="slides/slide86.xml" /><Relationship Id="rId110" Type="http://schemas.openxmlformats.org/officeDocument/2006/relationships/slide" Target="slides/slide109.xml" /><Relationship Id="rId115" Type="http://schemas.openxmlformats.org/officeDocument/2006/relationships/slide" Target="slides/slide114.xml" /><Relationship Id="rId131" Type="http://schemas.openxmlformats.org/officeDocument/2006/relationships/slide" Target="slides/slide130.xml" /><Relationship Id="rId136" Type="http://schemas.openxmlformats.org/officeDocument/2006/relationships/slide" Target="slides/slide135.xml" /><Relationship Id="rId61" Type="http://schemas.openxmlformats.org/officeDocument/2006/relationships/slide" Target="slides/slide60.xml" /><Relationship Id="rId82" Type="http://schemas.openxmlformats.org/officeDocument/2006/relationships/slide" Target="slides/slide81.xml" /><Relationship Id="rId152" Type="http://schemas.openxmlformats.org/officeDocument/2006/relationships/theme" Target="theme/theme1.xml" /><Relationship Id="rId19" Type="http://schemas.openxmlformats.org/officeDocument/2006/relationships/slide" Target="slides/slide18.xml" /><Relationship Id="rId14" Type="http://schemas.openxmlformats.org/officeDocument/2006/relationships/slide" Target="slides/slide13.xml" /><Relationship Id="rId30" Type="http://schemas.openxmlformats.org/officeDocument/2006/relationships/slide" Target="slides/slide29.xml" /><Relationship Id="rId35" Type="http://schemas.openxmlformats.org/officeDocument/2006/relationships/slide" Target="slides/slide34.xml" /><Relationship Id="rId56" Type="http://schemas.openxmlformats.org/officeDocument/2006/relationships/slide" Target="slides/slide55.xml" /><Relationship Id="rId77" Type="http://schemas.openxmlformats.org/officeDocument/2006/relationships/slide" Target="slides/slide76.xml" /><Relationship Id="rId100" Type="http://schemas.openxmlformats.org/officeDocument/2006/relationships/slide" Target="slides/slide99.xml" /><Relationship Id="rId105" Type="http://schemas.openxmlformats.org/officeDocument/2006/relationships/slide" Target="slides/slide104.xml" /><Relationship Id="rId126" Type="http://schemas.openxmlformats.org/officeDocument/2006/relationships/slide" Target="slides/slide125.xml" /><Relationship Id="rId147" Type="http://schemas.openxmlformats.org/officeDocument/2006/relationships/slide" Target="slides/slide146.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93" Type="http://schemas.openxmlformats.org/officeDocument/2006/relationships/slide" Target="slides/slide92.xml" /><Relationship Id="rId98" Type="http://schemas.openxmlformats.org/officeDocument/2006/relationships/slide" Target="slides/slide97.xml" /><Relationship Id="rId121" Type="http://schemas.openxmlformats.org/officeDocument/2006/relationships/slide" Target="slides/slide120.xml" /><Relationship Id="rId142" Type="http://schemas.openxmlformats.org/officeDocument/2006/relationships/slide" Target="slides/slide141.xml" /><Relationship Id="rId3" Type="http://schemas.openxmlformats.org/officeDocument/2006/relationships/slide" Target="slides/slide2.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8E0EFD-DEA5-4E19-9F2F-3B8D7AC02FB1}" type="datetimeFigureOut">
              <a:rPr lang="en-US" smtClean="0"/>
              <a:pPr/>
              <a:t>5/25/2022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1630D1-2C66-47AF-964F-20D459FA3F52}" type="slidenum">
              <a:rPr lang="en-US" smtClean="0"/>
              <a:pPr/>
              <a:t>‹#›</a:t>
            </a:fld>
            <a:endParaRPr lang="en-US"/>
          </a:p>
        </p:txBody>
      </p:sp>
    </p:spTree>
    <p:extLst>
      <p:ext uri="{BB962C8B-B14F-4D97-AF65-F5344CB8AC3E}">
        <p14:creationId xmlns:p14="http://schemas.microsoft.com/office/powerpoint/2010/main" val="2717928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0.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3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latin typeface="Ebrima" panose="02000000000000000000" pitchFamily="2" charset="0"/>
                <a:ea typeface="Ebrima" panose="02000000000000000000" pitchFamily="2" charset="0"/>
                <a:cs typeface="Ebrima" panose="02000000000000000000" pitchFamily="2" charset="0"/>
              </a:rPr>
              <a:t>ሃይማኖት</a:t>
            </a:r>
            <a:r>
              <a:rPr lang="en-US" sz="1200" dirty="0">
                <a:latin typeface="Ebrima" panose="02000000000000000000" pitchFamily="2" charset="0"/>
                <a:ea typeface="Ebrima" panose="02000000000000000000" pitchFamily="2" charset="0"/>
                <a:cs typeface="Ebrima" panose="02000000000000000000" pitchFamily="2" charset="0"/>
              </a:rPr>
              <a:t> </a:t>
            </a:r>
            <a:r>
              <a:rPr lang="en-US" sz="1200" dirty="0" err="1">
                <a:latin typeface="Ebrima" panose="02000000000000000000" pitchFamily="2" charset="0"/>
                <a:ea typeface="Ebrima" panose="02000000000000000000" pitchFamily="2" charset="0"/>
                <a:cs typeface="Ebrima" panose="02000000000000000000" pitchFamily="2" charset="0"/>
              </a:rPr>
              <a:t>ማለት</a:t>
            </a:r>
            <a:r>
              <a:rPr lang="en-US" sz="1200" dirty="0">
                <a:latin typeface="Ebrima" panose="02000000000000000000" pitchFamily="2" charset="0"/>
                <a:ea typeface="Ebrima" panose="02000000000000000000" pitchFamily="2" charset="0"/>
                <a:cs typeface="Ebrima" panose="02000000000000000000" pitchFamily="2" charset="0"/>
              </a:rPr>
              <a:t> </a:t>
            </a:r>
            <a:r>
              <a:rPr lang="am-ET" sz="1200" dirty="0">
                <a:latin typeface="Ebrima" panose="02000000000000000000" pitchFamily="2" charset="0"/>
                <a:ea typeface="Ebrima" panose="02000000000000000000" pitchFamily="2" charset="0"/>
                <a:cs typeface="Ebrima" panose="02000000000000000000" pitchFamily="2" charset="0"/>
              </a:rPr>
              <a:t>ማመን መታመን (አመኔታ)፣ አፍአዊ ህሊና ለውስጣዊ ህሊና፣ ውሳጣዊ ህሊና ለአፍአዊ ህሊና፣ አስገዝተው የሚያምኑበት ምሥጢር ማለት ነው። </a:t>
            </a:r>
          </a:p>
          <a:p>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3</a:t>
            </a:fld>
            <a:endParaRPr lang="en-US"/>
          </a:p>
        </p:txBody>
      </p:sp>
    </p:spTree>
    <p:extLst>
      <p:ext uri="{BB962C8B-B14F-4D97-AF65-F5344CB8AC3E}">
        <p14:creationId xmlns:p14="http://schemas.microsoft.com/office/powerpoint/2010/main" val="4162012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m-ET" sz="1200" dirty="0">
                <a:latin typeface="Ebrima" panose="02000000000000000000" pitchFamily="2" charset="0"/>
                <a:ea typeface="Ebrima" panose="02000000000000000000" pitchFamily="2" charset="0"/>
                <a:cs typeface="Ebrima" panose="02000000000000000000" pitchFamily="2" charset="0"/>
              </a:rPr>
              <a:t>“ቅረብዎ ለእግዚአብሔር ወይቀርበክሙ ፤ እግዚአብሔርን ቅረቡት ይቀርባችኋል” ያዕ </a:t>
            </a:r>
            <a:endParaRPr lang="en-US" sz="1200" dirty="0">
              <a:latin typeface="Ebrima" panose="02000000000000000000" pitchFamily="2" charset="0"/>
              <a:ea typeface="Ebrima" panose="02000000000000000000" pitchFamily="2" charset="0"/>
              <a:cs typeface="Ebrima" panose="02000000000000000000" pitchFamily="2" charset="0"/>
            </a:endParaRPr>
          </a:p>
          <a:p>
            <a:pPr marL="171450" indent="-171450">
              <a:buFont typeface="Arial" panose="020B0604020202020204" pitchFamily="34" charset="0"/>
              <a:buChar char="•"/>
            </a:pPr>
            <a:r>
              <a:rPr lang="am-ET" sz="1200" dirty="0">
                <a:latin typeface="Ebrima" panose="02000000000000000000" pitchFamily="2" charset="0"/>
                <a:ea typeface="Ebrima" panose="02000000000000000000" pitchFamily="2" charset="0"/>
                <a:cs typeface="Ebrima" panose="02000000000000000000" pitchFamily="2" charset="0"/>
              </a:rPr>
              <a:t>“ቅረቡ ኀቤሁ ወያበርህ ለክሙ ፤ ወደ እርሱ ቅረቡ ያበራላችኋል”መዝ 33</a:t>
            </a:r>
            <a:r>
              <a:rPr lang="en-US" sz="1200" dirty="0">
                <a:latin typeface="Ebrima" panose="02000000000000000000" pitchFamily="2" charset="0"/>
                <a:ea typeface="Ebrima" panose="02000000000000000000" pitchFamily="2" charset="0"/>
                <a:cs typeface="Ebrima" panose="02000000000000000000" pitchFamily="2" charset="0"/>
              </a:rPr>
              <a:t>：</a:t>
            </a:r>
            <a:r>
              <a:rPr lang="am-ET" sz="1200" dirty="0">
                <a:latin typeface="Ebrima" panose="02000000000000000000" pitchFamily="2" charset="0"/>
                <a:ea typeface="Ebrima" panose="02000000000000000000" pitchFamily="2" charset="0"/>
                <a:cs typeface="Ebrima" panose="02000000000000000000" pitchFamily="2" charset="0"/>
              </a:rPr>
              <a:t>5 ። </a:t>
            </a:r>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6</a:t>
            </a:fld>
            <a:endParaRPr lang="en-US"/>
          </a:p>
        </p:txBody>
      </p:sp>
    </p:spTree>
    <p:extLst>
      <p:ext uri="{BB962C8B-B14F-4D97-AF65-F5344CB8AC3E}">
        <p14:creationId xmlns:p14="http://schemas.microsoft.com/office/powerpoint/2010/main" val="3011986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m-ET" sz="1200" dirty="0"/>
              <a:t>እኛ ለምንድነው የምናምነው ከተባለ እግዚአብሔር በገለጠልን መጠን ነው። </a:t>
            </a:r>
          </a:p>
          <a:p>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28</a:t>
            </a:fld>
            <a:endParaRPr lang="en-US"/>
          </a:p>
        </p:txBody>
      </p:sp>
    </p:spTree>
    <p:extLst>
      <p:ext uri="{BB962C8B-B14F-4D97-AF65-F5344CB8AC3E}">
        <p14:creationId xmlns:p14="http://schemas.microsoft.com/office/powerpoint/2010/main" val="3304428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am-ET" dirty="0"/>
              <a:t>መጽሐፍ ቅዱስን ህያው የሚያደርገው የእግዚአብሔር መገለጡን ስለሚናገር  ነው</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am-ET" sz="1200" kern="1200" dirty="0">
                <a:solidFill>
                  <a:schemeClr val="tx1"/>
                </a:solidFill>
                <a:effectLst/>
                <a:latin typeface="+mn-lt"/>
                <a:ea typeface="+mn-ea"/>
                <a:cs typeface="+mn-cs"/>
              </a:rPr>
              <a:t>ሁሉም ነቢያት የተገለጠላቸው ገሃዳዊ ነው።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am-ET" sz="1200" kern="1200" dirty="0">
                <a:solidFill>
                  <a:schemeClr val="tx1"/>
                </a:solidFill>
                <a:effectLst/>
                <a:latin typeface="+mn-lt"/>
                <a:ea typeface="+mn-ea"/>
                <a:cs typeface="+mn-cs"/>
              </a:rPr>
              <a:t>ስለዚህ ሃይማኖት ከእግዚአብሔር መገለጥ የተነሳ የምናምነው አመኔታ ነው።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33</a:t>
            </a:fld>
            <a:endParaRPr lang="en-US"/>
          </a:p>
        </p:txBody>
      </p:sp>
    </p:spTree>
    <p:extLst>
      <p:ext uri="{BB962C8B-B14F-4D97-AF65-F5344CB8AC3E}">
        <p14:creationId xmlns:p14="http://schemas.microsoft.com/office/powerpoint/2010/main" val="867761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am-ET" sz="1200" b="1" kern="1200" dirty="0">
                <a:solidFill>
                  <a:schemeClr val="tx1"/>
                </a:solidFill>
                <a:effectLst/>
                <a:latin typeface="+mn-lt"/>
                <a:ea typeface="+mn-ea"/>
                <a:cs typeface="+mn-cs"/>
              </a:rPr>
              <a:t>ክርስትና ሃይማኖት የሚያመልከው </a:t>
            </a:r>
            <a:r>
              <a:rPr lang="am-ET" sz="1200" kern="1200" dirty="0">
                <a:solidFill>
                  <a:schemeClr val="tx1"/>
                </a:solidFill>
                <a:effectLst/>
                <a:latin typeface="+mn-lt"/>
                <a:ea typeface="+mn-ea"/>
                <a:cs typeface="+mn-cs"/>
              </a:rPr>
              <a:t>እግዚአብሔር በገለጠው ምሥጢር ነው።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34</a:t>
            </a:fld>
            <a:endParaRPr lang="en-US"/>
          </a:p>
        </p:txBody>
      </p:sp>
    </p:spTree>
    <p:extLst>
      <p:ext uri="{BB962C8B-B14F-4D97-AF65-F5344CB8AC3E}">
        <p14:creationId xmlns:p14="http://schemas.microsoft.com/office/powerpoint/2010/main" val="3120738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am-ET" sz="1200" dirty="0">
                <a:latin typeface="Ebrima" panose="02000000000000000000" pitchFamily="2" charset="0"/>
                <a:ea typeface="Ebrima" panose="02000000000000000000" pitchFamily="2" charset="0"/>
                <a:cs typeface="Ebrima" panose="02000000000000000000" pitchFamily="2" charset="0"/>
              </a:rPr>
              <a:t>ሃይማኖት በሰው ፈቃድ አይደረግም።እግዚአብሔር በፈቀደው መጠን ራሱ ይገልጣል።</a:t>
            </a:r>
          </a:p>
          <a:p>
            <a:pPr marL="171450" indent="-171450">
              <a:buFont typeface="Arial" panose="020B0604020202020204" pitchFamily="34" charset="0"/>
              <a:buChar char="•"/>
            </a:pPr>
            <a:r>
              <a:rPr lang="am-ET" sz="1200" dirty="0">
                <a:latin typeface="Ebrima" panose="02000000000000000000" pitchFamily="2" charset="0"/>
                <a:ea typeface="Ebrima" panose="02000000000000000000" pitchFamily="2" charset="0"/>
                <a:cs typeface="Ebrima" panose="02000000000000000000" pitchFamily="2" charset="0"/>
              </a:rPr>
              <a:t>ስለዚህ የእምነታችን መሠረት መገለቱ መሆኑን አስተውሎ መሄድ ይገባል። </a:t>
            </a:r>
          </a:p>
          <a:p>
            <a:pPr marL="171450" indent="-171450">
              <a:buFont typeface="Arial" panose="020B0604020202020204" pitchFamily="34" charset="0"/>
              <a:buChar char="•"/>
            </a:pPr>
            <a:r>
              <a:rPr lang="en-US" altLang="en-US" sz="1200" dirty="0" err="1">
                <a:latin typeface="Nyala" pitchFamily="2" charset="0"/>
              </a:rPr>
              <a:t>ሃይማኖትን</a:t>
            </a:r>
            <a:r>
              <a:rPr lang="en-US" altLang="en-US" sz="1200" dirty="0">
                <a:latin typeface="Nyala" pitchFamily="2" charset="0"/>
              </a:rPr>
              <a:t> </a:t>
            </a:r>
            <a:r>
              <a:rPr lang="en-US" altLang="en-US" sz="1200" dirty="0" err="1">
                <a:latin typeface="Nyala" pitchFamily="2" charset="0"/>
              </a:rPr>
              <a:t>ይቀበሉታል</a:t>
            </a:r>
            <a:r>
              <a:rPr lang="en-US" altLang="en-US" sz="1200" dirty="0">
                <a:latin typeface="Nyala" pitchFamily="2" charset="0"/>
              </a:rPr>
              <a:t>፣ </a:t>
            </a:r>
            <a:r>
              <a:rPr lang="en-US" altLang="en-US" sz="1200" dirty="0" err="1">
                <a:latin typeface="Nyala" pitchFamily="2" charset="0"/>
              </a:rPr>
              <a:t>ይጠብቁታል</a:t>
            </a:r>
            <a:r>
              <a:rPr lang="en-US" altLang="en-US" sz="1200" dirty="0">
                <a:latin typeface="Nyala" pitchFamily="2" charset="0"/>
              </a:rPr>
              <a:t>፣ </a:t>
            </a:r>
            <a:r>
              <a:rPr lang="en-US" altLang="en-US" sz="1200" dirty="0" err="1">
                <a:latin typeface="Nyala" pitchFamily="2" charset="0"/>
              </a:rPr>
              <a:t>ያወርሱታል</a:t>
            </a:r>
            <a:r>
              <a:rPr lang="en-US" altLang="en-US" sz="1200" dirty="0">
                <a:latin typeface="Nyala" pitchFamily="2" charset="0"/>
              </a:rPr>
              <a:t> </a:t>
            </a:r>
            <a:r>
              <a:rPr lang="en-US" altLang="en-US" sz="1200" dirty="0" err="1">
                <a:latin typeface="Nyala" pitchFamily="2" charset="0"/>
              </a:rPr>
              <a:t>እንጂ</a:t>
            </a:r>
            <a:r>
              <a:rPr lang="en-US" altLang="en-US" sz="1200" dirty="0">
                <a:latin typeface="Nyala" pitchFamily="2" charset="0"/>
              </a:rPr>
              <a:t> </a:t>
            </a:r>
            <a:r>
              <a:rPr lang="en-US" altLang="en-US" sz="1200" dirty="0" err="1">
                <a:latin typeface="Nyala" pitchFamily="2" charset="0"/>
              </a:rPr>
              <a:t>ላድሰው</a:t>
            </a:r>
            <a:r>
              <a:rPr lang="en-US" altLang="en-US" sz="1200" dirty="0">
                <a:latin typeface="Nyala" pitchFamily="2" charset="0"/>
              </a:rPr>
              <a:t>፣ </a:t>
            </a:r>
            <a:r>
              <a:rPr lang="en-US" altLang="en-US" sz="1200" dirty="0" err="1">
                <a:latin typeface="Nyala" pitchFamily="2" charset="0"/>
              </a:rPr>
              <a:t>ላሻሽለው</a:t>
            </a:r>
            <a:r>
              <a:rPr lang="en-US" altLang="en-US" sz="1200" dirty="0">
                <a:latin typeface="Nyala" pitchFamily="2" charset="0"/>
              </a:rPr>
              <a:t> </a:t>
            </a:r>
            <a:r>
              <a:rPr lang="en-US" altLang="en-US" sz="1200" dirty="0" err="1">
                <a:latin typeface="Nyala" pitchFamily="2" charset="0"/>
              </a:rPr>
              <a:t>አይባልም</a:t>
            </a:r>
            <a:r>
              <a:rPr lang="en-US" altLang="en-US" sz="1200" dirty="0">
                <a:latin typeface="Nyala" pitchFamily="2" charset="0"/>
              </a:rPr>
              <a:t>፤ </a:t>
            </a:r>
            <a:endParaRPr lang="am-ET" altLang="en-US" sz="1200" dirty="0">
              <a:latin typeface="Nyala" pitchFamily="2" charset="0"/>
            </a:endParaRPr>
          </a:p>
          <a:p>
            <a:pPr marL="171450" indent="-171450">
              <a:buFont typeface="Arial" panose="020B0604020202020204" pitchFamily="34" charset="0"/>
              <a:buChar char="•"/>
            </a:pPr>
            <a:r>
              <a:rPr lang="en-US" altLang="en-US" sz="1200" dirty="0" err="1">
                <a:latin typeface="Nyala" pitchFamily="2" charset="0"/>
              </a:rPr>
              <a:t>እንዲያ</a:t>
            </a:r>
            <a:r>
              <a:rPr lang="en-US" altLang="en-US" sz="1200" dirty="0">
                <a:latin typeface="Nyala" pitchFamily="2" charset="0"/>
              </a:rPr>
              <a:t> </a:t>
            </a:r>
            <a:r>
              <a:rPr lang="en-US" altLang="en-US" sz="1200" dirty="0" err="1">
                <a:latin typeface="Nyala" pitchFamily="2" charset="0"/>
              </a:rPr>
              <a:t>ከሆነ</a:t>
            </a:r>
            <a:r>
              <a:rPr lang="en-US" altLang="en-US" sz="1200" dirty="0">
                <a:latin typeface="Nyala" pitchFamily="2" charset="0"/>
              </a:rPr>
              <a:t> </a:t>
            </a:r>
            <a:r>
              <a:rPr lang="en-US" altLang="en-US" sz="1200" dirty="0" err="1">
                <a:latin typeface="Nyala" pitchFamily="2" charset="0"/>
              </a:rPr>
              <a:t>መጀመሪያ</a:t>
            </a:r>
            <a:r>
              <a:rPr lang="en-US" altLang="en-US" sz="1200" dirty="0">
                <a:latin typeface="Nyala" pitchFamily="2" charset="0"/>
              </a:rPr>
              <a:t> </a:t>
            </a:r>
            <a:r>
              <a:rPr lang="en-US" altLang="en-US" sz="1200" dirty="0" err="1">
                <a:latin typeface="Nyala" pitchFamily="2" charset="0"/>
              </a:rPr>
              <a:t>የተሰጠው</a:t>
            </a:r>
            <a:r>
              <a:rPr lang="en-US" altLang="en-US" sz="1200" dirty="0">
                <a:latin typeface="Nyala" pitchFamily="2" charset="0"/>
              </a:rPr>
              <a:t> </a:t>
            </a:r>
            <a:r>
              <a:rPr lang="en-US" altLang="en-US" sz="1200" dirty="0" err="1">
                <a:latin typeface="Nyala" pitchFamily="2" charset="0"/>
              </a:rPr>
              <a:t>ሃይማኖት</a:t>
            </a:r>
            <a:r>
              <a:rPr lang="en-US" altLang="en-US" sz="1200" dirty="0">
                <a:latin typeface="Nyala" pitchFamily="2" charset="0"/>
              </a:rPr>
              <a:t> </a:t>
            </a:r>
            <a:r>
              <a:rPr lang="en-US" altLang="en-US" sz="1200" dirty="0" err="1">
                <a:latin typeface="Nyala" pitchFamily="2" charset="0"/>
              </a:rPr>
              <a:t>ሕፀፅ</a:t>
            </a:r>
            <a:r>
              <a:rPr lang="en-US" altLang="en-US" sz="1200" dirty="0">
                <a:latin typeface="Nyala" pitchFamily="2" charset="0"/>
              </a:rPr>
              <a:t> </a:t>
            </a:r>
            <a:r>
              <a:rPr lang="en-US" altLang="en-US" sz="1200" dirty="0" err="1">
                <a:latin typeface="Nyala" pitchFamily="2" charset="0"/>
              </a:rPr>
              <a:t>ነበረበት</a:t>
            </a:r>
            <a:r>
              <a:rPr lang="en-US" altLang="en-US" sz="1200" dirty="0">
                <a:latin typeface="Nyala" pitchFamily="2" charset="0"/>
              </a:rPr>
              <a:t>፣ </a:t>
            </a:r>
            <a:r>
              <a:rPr lang="en-US" altLang="en-US" sz="1200" dirty="0" err="1">
                <a:latin typeface="Nyala" pitchFamily="2" charset="0"/>
              </a:rPr>
              <a:t>ወይም</a:t>
            </a:r>
            <a:r>
              <a:rPr lang="en-US" altLang="en-US" sz="1200" dirty="0">
                <a:latin typeface="Nyala" pitchFamily="2" charset="0"/>
              </a:rPr>
              <a:t> </a:t>
            </a:r>
            <a:r>
              <a:rPr lang="en-US" altLang="en-US" sz="1200" dirty="0" err="1">
                <a:latin typeface="Nyala" pitchFamily="2" charset="0"/>
              </a:rPr>
              <a:t>ምሉዕ</a:t>
            </a:r>
            <a:r>
              <a:rPr lang="en-US" altLang="en-US" sz="1200" dirty="0">
                <a:latin typeface="Nyala" pitchFamily="2" charset="0"/>
              </a:rPr>
              <a:t> </a:t>
            </a:r>
            <a:r>
              <a:rPr lang="en-US" altLang="en-US" sz="1200" dirty="0" err="1">
                <a:latin typeface="Nyala" pitchFamily="2" charset="0"/>
              </a:rPr>
              <a:t>አልነበረም</a:t>
            </a:r>
            <a:r>
              <a:rPr lang="en-US" altLang="en-US" sz="1200" dirty="0">
                <a:latin typeface="Nyala" pitchFamily="2" charset="0"/>
              </a:rPr>
              <a:t> </a:t>
            </a:r>
            <a:r>
              <a:rPr lang="en-US" altLang="en-US" sz="1200" dirty="0" err="1">
                <a:latin typeface="Nyala" pitchFamily="2" charset="0"/>
              </a:rPr>
              <a:t>ያሰኛል</a:t>
            </a:r>
            <a:r>
              <a:rPr lang="en-US" altLang="en-US" sz="1200" dirty="0">
                <a:latin typeface="Nyala" pitchFamily="2" charset="0"/>
              </a:rPr>
              <a: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38</a:t>
            </a:fld>
            <a:endParaRPr lang="en-US"/>
          </a:p>
        </p:txBody>
      </p:sp>
    </p:spTree>
    <p:extLst>
      <p:ext uri="{BB962C8B-B14F-4D97-AF65-F5344CB8AC3E}">
        <p14:creationId xmlns:p14="http://schemas.microsoft.com/office/powerpoint/2010/main" val="2390430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m-ET" dirty="0"/>
              <a:t>ሸህ ዘካርያስ- የቁርዓኑም የመ/ቅዱሱም ምሁር</a:t>
            </a:r>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40</a:t>
            </a:fld>
            <a:endParaRPr lang="en-US"/>
          </a:p>
        </p:txBody>
      </p:sp>
    </p:spTree>
    <p:extLst>
      <p:ext uri="{BB962C8B-B14F-4D97-AF65-F5344CB8AC3E}">
        <p14:creationId xmlns:p14="http://schemas.microsoft.com/office/powerpoint/2010/main" val="2117497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m-ET" dirty="0"/>
              <a:t>ራሱ በገለጠው መጠን ብቻ ይኬዳል። ለዚህ ነው ሃይማኖት መቀነስም ሆነ መጨመር የማይቻለው። </a:t>
            </a:r>
          </a:p>
          <a:p>
            <a:pPr marL="171450" indent="-171450">
              <a:buFont typeface="Arial" panose="020B0604020202020204" pitchFamily="34" charset="0"/>
              <a:buChar char="•"/>
            </a:pPr>
            <a:r>
              <a:rPr lang="am-ET" dirty="0">
                <a:latin typeface="Ebrima" panose="02000000000000000000" pitchFamily="2" charset="0"/>
                <a:ea typeface="Ebrima" panose="02000000000000000000" pitchFamily="2" charset="0"/>
                <a:cs typeface="Ebrima" panose="02000000000000000000" pitchFamily="2" charset="0"/>
              </a:rPr>
              <a:t>እግዚአብሔር ይህን አድርጉ ብሎ ከገለጠው መጠን ማትረፍም ሆነ ማጉደል ስለማይቻል። እርሱ በገለጠው መጠን እንሄዳለን ባልገለጠው መጠን አንሄድም። </a:t>
            </a:r>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42</a:t>
            </a:fld>
            <a:endParaRPr lang="en-US"/>
          </a:p>
        </p:txBody>
      </p:sp>
    </p:spTree>
    <p:extLst>
      <p:ext uri="{BB962C8B-B14F-4D97-AF65-F5344CB8AC3E}">
        <p14:creationId xmlns:p14="http://schemas.microsoft.com/office/powerpoint/2010/main" val="3709917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m-ET" sz="1200" b="1" kern="1200" dirty="0">
                <a:solidFill>
                  <a:srgbClr val="C00000"/>
                </a:solidFill>
                <a:effectLst/>
                <a:latin typeface="+mn-lt"/>
                <a:ea typeface="+mn-ea"/>
                <a:cs typeface="+mn-cs"/>
              </a:rPr>
              <a:t>አንድ ቀልድ፡ ቸኮልህ መንፈስ ቅዱስ-</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am-ET" sz="1200" kern="1200" dirty="0">
                <a:solidFill>
                  <a:schemeClr val="tx1"/>
                </a:solidFill>
                <a:effectLst/>
                <a:latin typeface="+mn-lt"/>
                <a:ea typeface="+mn-ea"/>
                <a:cs typeface="+mn-cs"/>
              </a:rPr>
              <a:t>እኛም ኮ ሰይጣን ተገልፆልናል። ይህን መገለጥ ካልነውማ </a:t>
            </a:r>
            <a:r>
              <a:rPr lang="am-ET" sz="1200" b="1" kern="1200" dirty="0">
                <a:solidFill>
                  <a:schemeClr val="tx1"/>
                </a:solidFill>
                <a:effectLst/>
                <a:latin typeface="+mn-lt"/>
                <a:ea typeface="+mn-ea"/>
                <a:cs typeface="+mn-cs"/>
              </a:rPr>
              <a:t>ሃይማኖት</a:t>
            </a:r>
            <a:r>
              <a:rPr lang="am-ET" sz="1200" kern="1200" dirty="0">
                <a:solidFill>
                  <a:schemeClr val="tx1"/>
                </a:solidFill>
                <a:effectLst/>
                <a:latin typeface="+mn-lt"/>
                <a:ea typeface="+mn-ea"/>
                <a:cs typeface="+mn-cs"/>
              </a:rPr>
              <a:t> የለም ማለት ነው። ሰይጣን የብርሃን መልአክ ተብሎ ተገልጿል።</a:t>
            </a:r>
            <a:endParaRPr lang="en-US" b="1" dirty="0">
              <a:solidFill>
                <a:srgbClr val="C00000"/>
              </a:solidFill>
            </a:endParaRPr>
          </a:p>
        </p:txBody>
      </p:sp>
      <p:sp>
        <p:nvSpPr>
          <p:cNvPr id="4" name="Slide Number Placeholder 3"/>
          <p:cNvSpPr>
            <a:spLocks noGrp="1"/>
          </p:cNvSpPr>
          <p:nvPr>
            <p:ph type="sldNum" sz="quarter" idx="10"/>
          </p:nvPr>
        </p:nvSpPr>
        <p:spPr/>
        <p:txBody>
          <a:bodyPr/>
          <a:lstStyle/>
          <a:p>
            <a:fld id="{C81630D1-2C66-47AF-964F-20D459FA3F52}" type="slidenum">
              <a:rPr lang="en-US" smtClean="0"/>
              <a:pPr/>
              <a:t>43</a:t>
            </a:fld>
            <a:endParaRPr lang="en-US"/>
          </a:p>
        </p:txBody>
      </p:sp>
    </p:spTree>
    <p:extLst>
      <p:ext uri="{BB962C8B-B14F-4D97-AF65-F5344CB8AC3E}">
        <p14:creationId xmlns:p14="http://schemas.microsoft.com/office/powerpoint/2010/main" val="3374316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am-ET" sz="1200" dirty="0"/>
              <a:t>እነሱ ተገለጠ የሚሉት በራሳቸው በተገባቸው መጠን ነው። እንደተገለጠ ራሱ ያሳያቸዋል፣ ብርሃን ነገር እራሱ ያሳየዋል። መንፈስ ይሞላሉ፤ በእጅ መጫን፤ ማንም ሰው ያን ጊዜ ፓስተር መሆን ይችላል...</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am-ET" sz="1200" dirty="0"/>
              <a:t>መገለጥና ከኢ/ያ የሄዱት ካህን </a:t>
            </a:r>
            <a:endParaRPr lang="en-US" sz="1200" dirty="0"/>
          </a:p>
          <a:p>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45</a:t>
            </a:fld>
            <a:endParaRPr lang="en-US"/>
          </a:p>
        </p:txBody>
      </p:sp>
    </p:spTree>
    <p:extLst>
      <p:ext uri="{BB962C8B-B14F-4D97-AF65-F5344CB8AC3E}">
        <p14:creationId xmlns:p14="http://schemas.microsoft.com/office/powerpoint/2010/main" val="598256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m-ET" sz="1200" dirty="0"/>
              <a:t>ይህ ማለት አምላከ ሙሴ በኦሪቱ ነበረ አሁን ደግሞ በሐዲሱ አሳያቸው ማለት ነው። </a:t>
            </a:r>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46</a:t>
            </a:fld>
            <a:endParaRPr lang="en-US"/>
          </a:p>
        </p:txBody>
      </p:sp>
    </p:spTree>
    <p:extLst>
      <p:ext uri="{BB962C8B-B14F-4D97-AF65-F5344CB8AC3E}">
        <p14:creationId xmlns:p14="http://schemas.microsoft.com/office/powerpoint/2010/main" val="1503881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76</a:t>
            </a:fld>
            <a:endParaRPr lang="en-US"/>
          </a:p>
        </p:txBody>
      </p:sp>
    </p:spTree>
    <p:extLst>
      <p:ext uri="{BB962C8B-B14F-4D97-AF65-F5344CB8AC3E}">
        <p14:creationId xmlns:p14="http://schemas.microsoft.com/office/powerpoint/2010/main" val="2708344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m-ET" dirty="0"/>
              <a:t>የሌለውንም እንዳለ አድርጎ በሚጠራ.... ሮሜ. 4:17</a:t>
            </a:r>
            <a:endParaRPr lang="en-US"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110</a:t>
            </a:fld>
            <a:endParaRPr lang="en-US"/>
          </a:p>
        </p:txBody>
      </p:sp>
    </p:spTree>
    <p:extLst>
      <p:ext uri="{BB962C8B-B14F-4D97-AF65-F5344CB8AC3E}">
        <p14:creationId xmlns:p14="http://schemas.microsoft.com/office/powerpoint/2010/main" val="232269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m-ET" b="1" dirty="0"/>
              <a:t>ለትትፈጸምኬ አፉሃ ኩላ ዐመፃ- ዓመፃ ሐሰት የምትናገር አንደበት እንድትዘጋ ሲል ሰማያትን ከፈጠረ በኋላ መላእክትን ፈጠረ። </a:t>
            </a:r>
            <a:endParaRPr lang="en-US" b="1" dirty="0"/>
          </a:p>
        </p:txBody>
      </p:sp>
      <p:sp>
        <p:nvSpPr>
          <p:cNvPr id="4" name="Slide Number Placeholder 3"/>
          <p:cNvSpPr>
            <a:spLocks noGrp="1"/>
          </p:cNvSpPr>
          <p:nvPr>
            <p:ph type="sldNum" sz="quarter" idx="10"/>
          </p:nvPr>
        </p:nvSpPr>
        <p:spPr/>
        <p:txBody>
          <a:bodyPr/>
          <a:lstStyle/>
          <a:p>
            <a:fld id="{C81630D1-2C66-47AF-964F-20D459FA3F52}" type="slidenum">
              <a:rPr lang="en-US" smtClean="0"/>
              <a:pPr/>
              <a:t>133</a:t>
            </a:fld>
            <a:endParaRPr lang="en-US"/>
          </a:p>
        </p:txBody>
      </p:sp>
    </p:spTree>
    <p:extLst>
      <p:ext uri="{BB962C8B-B14F-4D97-AF65-F5344CB8AC3E}">
        <p14:creationId xmlns:p14="http://schemas.microsoft.com/office/powerpoint/2010/main" val="2927404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530C8CF-2944-43F8-9F15-6A593D394EF7}"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30C8CF-2944-43F8-9F15-6A593D394EF7}"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30C8CF-2944-43F8-9F15-6A593D394EF7}"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30C8CF-2944-43F8-9F15-6A593D394EF7}" type="datetimeFigureOut">
              <a:rPr lang="en-US" smtClean="0"/>
              <a:pPr/>
              <a:t>5/25/2022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30C8CF-2944-43F8-9F15-6A593D394EF7}" type="datetimeFigureOut">
              <a:rPr lang="en-US" smtClean="0"/>
              <a:pPr/>
              <a:t>5/25/2022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30C8CF-2944-43F8-9F15-6A593D394EF7}" type="datetimeFigureOut">
              <a:rPr lang="en-US" smtClean="0"/>
              <a:pPr/>
              <a:t>5/25/2022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30C8CF-2944-43F8-9F15-6A593D394EF7}" type="datetimeFigureOut">
              <a:rPr lang="en-US" smtClean="0"/>
              <a:pPr/>
              <a:t>5/25/2022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30C8CF-2944-43F8-9F15-6A593D394EF7}" type="datetimeFigureOut">
              <a:rPr lang="en-US" smtClean="0"/>
              <a:pPr/>
              <a:t>5/25/2022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30C8CF-2944-43F8-9F15-6A593D394EF7}" type="datetimeFigureOut">
              <a:rPr lang="en-US" smtClean="0"/>
              <a:pPr/>
              <a:t>5/25/2022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30C8CF-2944-43F8-9F15-6A593D394EF7}"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30C8CF-2944-43F8-9F15-6A593D394EF7}" type="datetimeFigureOut">
              <a:rPr lang="en-US" smtClean="0"/>
              <a:pPr/>
              <a:t>5/25/2022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3917F-E660-488F-9FEA-4D8129594F0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30C8CF-2944-43F8-9F15-6A593D394EF7}" type="datetimeFigureOut">
              <a:rPr lang="en-US" smtClean="0"/>
              <a:pPr/>
              <a:t>5/25/2022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3917F-E660-488F-9FEA-4D8129594F0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70527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endParaRPr lang="am-ET" dirty="0"/>
          </a:p>
          <a:p>
            <a:endParaRPr lang="am-ET" dirty="0"/>
          </a:p>
          <a:p>
            <a:pPr marL="0" indent="0" algn="ctr">
              <a:buNone/>
            </a:pPr>
            <a:r>
              <a:rPr lang="am-ET" sz="4000" b="1" dirty="0">
                <a:solidFill>
                  <a:srgbClr val="0070C0"/>
                </a:solidFill>
                <a:latin typeface="Ebrima" panose="02000000000000000000" pitchFamily="2" charset="0"/>
                <a:ea typeface="Ebrima" panose="02000000000000000000" pitchFamily="2" charset="0"/>
                <a:cs typeface="Ebrima" panose="02000000000000000000" pitchFamily="2" charset="0"/>
              </a:rPr>
              <a:t>ትምህርተ ሃይማኖት መግቢያ</a:t>
            </a:r>
            <a:endParaRPr lang="en-US" sz="4000" b="1" dirty="0">
              <a:solidFill>
                <a:srgbClr val="0070C0"/>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03330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am-ET" sz="3200" b="1" dirty="0">
                <a:latin typeface="Ebrima" panose="02000000000000000000" pitchFamily="2" charset="0"/>
                <a:ea typeface="Ebrima" panose="02000000000000000000" pitchFamily="2" charset="0"/>
                <a:cs typeface="Ebrima" panose="02000000000000000000" pitchFamily="2" charset="0"/>
              </a:rPr>
              <a:t>ሃይማኖት </a:t>
            </a:r>
            <a:endParaRPr lang="en-US" sz="3200" b="1" dirty="0">
              <a:latin typeface="Ebrima" panose="02000000000000000000" pitchFamily="2" charset="0"/>
              <a:ea typeface="Ebrima" panose="02000000000000000000" pitchFamily="2" charset="0"/>
              <a:cs typeface="Ebrima" panose="02000000000000000000" pitchFamily="2" charset="0"/>
            </a:endParaRPr>
          </a:p>
        </p:txBody>
      </p:sp>
      <p:sp>
        <p:nvSpPr>
          <p:cNvPr id="3" name="Content Placeholder 2"/>
          <p:cNvSpPr>
            <a:spLocks noGrp="1"/>
          </p:cNvSpPr>
          <p:nvPr>
            <p:ph idx="1"/>
          </p:nvPr>
        </p:nvSpPr>
        <p:spPr>
          <a:xfrm>
            <a:off x="457200" y="1371600"/>
            <a:ext cx="8229600" cy="4800599"/>
          </a:xfrm>
        </p:spPr>
        <p:txBody>
          <a:bodyPr>
            <a:normAutofit/>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የሃይማኖት መጀመርያና መሠረቱ የእግዚአብሔር መኖር ነው። </a:t>
            </a:r>
          </a:p>
          <a:p>
            <a:pPr algn="just">
              <a:lnSpc>
                <a:spcPct val="150000"/>
              </a:lnSpc>
            </a:pPr>
            <a:r>
              <a:rPr lang="en-US" b="1" dirty="0" err="1">
                <a:solidFill>
                  <a:srgbClr val="C00000"/>
                </a:solidFill>
                <a:latin typeface="Ebrima" panose="02000000000000000000" pitchFamily="2" charset="0"/>
                <a:ea typeface="Ebrima" panose="02000000000000000000" pitchFamily="2" charset="0"/>
                <a:cs typeface="Ebrima" panose="02000000000000000000" pitchFamily="2" charset="0"/>
              </a:rPr>
              <a:t>ሃይማኖት</a:t>
            </a:r>
            <a:r>
              <a:rPr lang="en-US" b="1" dirty="0">
                <a:solidFill>
                  <a:srgbClr val="C00000"/>
                </a:solidFill>
                <a:latin typeface="Ebrima" panose="02000000000000000000" pitchFamily="2" charset="0"/>
                <a:ea typeface="Ebrima" panose="02000000000000000000" pitchFamily="2" charset="0"/>
                <a:cs typeface="Ebrima" panose="02000000000000000000" pitchFamily="2" charset="0"/>
              </a:rPr>
              <a:t> </a:t>
            </a:r>
            <a:r>
              <a:rPr lang="en-US" b="1" dirty="0" err="1">
                <a:solidFill>
                  <a:srgbClr val="C00000"/>
                </a:solidFill>
                <a:latin typeface="Ebrima" panose="02000000000000000000" pitchFamily="2" charset="0"/>
                <a:ea typeface="Ebrima" panose="02000000000000000000" pitchFamily="2" charset="0"/>
                <a:cs typeface="Ebrima" panose="02000000000000000000" pitchFamily="2" charset="0"/>
              </a:rPr>
              <a:t>እግዚአብሔር</a:t>
            </a:r>
            <a:r>
              <a:rPr lang="en-US" b="1" dirty="0">
                <a:solidFill>
                  <a:srgbClr val="C00000"/>
                </a:solidFill>
                <a:latin typeface="Ebrima" panose="02000000000000000000" pitchFamily="2" charset="0"/>
                <a:ea typeface="Ebrima" panose="02000000000000000000" pitchFamily="2" charset="0"/>
                <a:cs typeface="Ebrima" panose="02000000000000000000" pitchFamily="2" charset="0"/>
              </a:rPr>
              <a:t> </a:t>
            </a:r>
            <a:r>
              <a:rPr lang="en-US" b="1" dirty="0" err="1">
                <a:solidFill>
                  <a:srgbClr val="C00000"/>
                </a:solidFill>
                <a:latin typeface="Ebrima" panose="02000000000000000000" pitchFamily="2" charset="0"/>
                <a:ea typeface="Ebrima" panose="02000000000000000000" pitchFamily="2" charset="0"/>
                <a:cs typeface="Ebrima" panose="02000000000000000000" pitchFamily="2" charset="0"/>
              </a:rPr>
              <a:t>ራሱን</a:t>
            </a:r>
            <a:r>
              <a:rPr lang="en-US" b="1" dirty="0">
                <a:solidFill>
                  <a:srgbClr val="C00000"/>
                </a:solidFill>
                <a:latin typeface="Ebrima" panose="02000000000000000000" pitchFamily="2" charset="0"/>
                <a:ea typeface="Ebrima" panose="02000000000000000000" pitchFamily="2" charset="0"/>
                <a:cs typeface="Ebrima" panose="02000000000000000000" pitchFamily="2" charset="0"/>
              </a:rPr>
              <a:t> </a:t>
            </a:r>
            <a:r>
              <a:rPr lang="en-US" b="1" dirty="0" err="1">
                <a:solidFill>
                  <a:srgbClr val="C00000"/>
                </a:solidFill>
                <a:latin typeface="Ebrima" panose="02000000000000000000" pitchFamily="2" charset="0"/>
                <a:ea typeface="Ebrima" panose="02000000000000000000" pitchFamily="2" charset="0"/>
                <a:cs typeface="Ebrima" panose="02000000000000000000" pitchFamily="2" charset="0"/>
              </a:rPr>
              <a:t>ለሰው</a:t>
            </a:r>
            <a:r>
              <a:rPr lang="en-US" b="1" dirty="0">
                <a:solidFill>
                  <a:srgbClr val="C00000"/>
                </a:solidFill>
                <a:latin typeface="Ebrima" panose="02000000000000000000" pitchFamily="2" charset="0"/>
                <a:ea typeface="Ebrima" panose="02000000000000000000" pitchFamily="2" charset="0"/>
                <a:cs typeface="Ebrima" panose="02000000000000000000" pitchFamily="2" charset="0"/>
              </a:rPr>
              <a:t> </a:t>
            </a:r>
            <a:r>
              <a:rPr lang="en-US" b="1" dirty="0" err="1">
                <a:solidFill>
                  <a:srgbClr val="C00000"/>
                </a:solidFill>
                <a:latin typeface="Ebrima" panose="02000000000000000000" pitchFamily="2" charset="0"/>
                <a:ea typeface="Ebrima" panose="02000000000000000000" pitchFamily="2" charset="0"/>
                <a:cs typeface="Ebrima" panose="02000000000000000000" pitchFamily="2" charset="0"/>
              </a:rPr>
              <a:t>ልጅ</a:t>
            </a:r>
            <a:r>
              <a:rPr lang="en-US" b="1" dirty="0">
                <a:solidFill>
                  <a:srgbClr val="C00000"/>
                </a:solidFill>
                <a:latin typeface="Ebrima" panose="02000000000000000000" pitchFamily="2" charset="0"/>
                <a:ea typeface="Ebrima" panose="02000000000000000000" pitchFamily="2" charset="0"/>
                <a:cs typeface="Ebrima" panose="02000000000000000000" pitchFamily="2" charset="0"/>
              </a:rPr>
              <a:t> </a:t>
            </a:r>
            <a:r>
              <a:rPr lang="en-US" b="1" dirty="0" err="1">
                <a:solidFill>
                  <a:srgbClr val="C00000"/>
                </a:solidFill>
                <a:latin typeface="Ebrima" panose="02000000000000000000" pitchFamily="2" charset="0"/>
                <a:ea typeface="Ebrima" panose="02000000000000000000" pitchFamily="2" charset="0"/>
                <a:cs typeface="Ebrima" panose="02000000000000000000" pitchFamily="2" charset="0"/>
              </a:rPr>
              <a:t>የገለጠው</a:t>
            </a:r>
            <a:r>
              <a:rPr lang="en-US" b="1" dirty="0">
                <a:solidFill>
                  <a:srgbClr val="C00000"/>
                </a:solidFill>
                <a:latin typeface="Ebrima" panose="02000000000000000000" pitchFamily="2" charset="0"/>
                <a:ea typeface="Ebrima" panose="02000000000000000000" pitchFamily="2" charset="0"/>
                <a:cs typeface="Ebrima" panose="02000000000000000000" pitchFamily="2" charset="0"/>
              </a:rPr>
              <a:t> </a:t>
            </a:r>
            <a:r>
              <a:rPr lang="en-US" b="1" dirty="0" err="1">
                <a:solidFill>
                  <a:srgbClr val="C00000"/>
                </a:solidFill>
                <a:latin typeface="Ebrima" panose="02000000000000000000" pitchFamily="2" charset="0"/>
                <a:ea typeface="Ebrima" panose="02000000000000000000" pitchFamily="2" charset="0"/>
                <a:cs typeface="Ebrima" panose="02000000000000000000" pitchFamily="2" charset="0"/>
              </a:rPr>
              <a:t>መግለጥ</a:t>
            </a:r>
            <a:r>
              <a:rPr lang="en-US" b="1" dirty="0">
                <a:solidFill>
                  <a:srgbClr val="C00000"/>
                </a:solidFill>
                <a:latin typeface="Ebrima" panose="02000000000000000000" pitchFamily="2" charset="0"/>
                <a:ea typeface="Ebrima" panose="02000000000000000000" pitchFamily="2" charset="0"/>
                <a:cs typeface="Ebrima" panose="02000000000000000000" pitchFamily="2" charset="0"/>
              </a:rPr>
              <a:t> </a:t>
            </a:r>
            <a:r>
              <a:rPr lang="en-US" b="1" dirty="0" err="1">
                <a:solidFill>
                  <a:srgbClr val="C00000"/>
                </a:solidFill>
                <a:latin typeface="Ebrima" panose="02000000000000000000" pitchFamily="2" charset="0"/>
                <a:ea typeface="Ebrima" panose="02000000000000000000" pitchFamily="2" charset="0"/>
                <a:cs typeface="Ebrima" panose="02000000000000000000" pitchFamily="2" charset="0"/>
              </a:rPr>
              <a:t>ነው</a:t>
            </a:r>
            <a:r>
              <a:rPr lang="en-US" b="1" dirty="0">
                <a:solidFill>
                  <a:srgbClr val="C00000"/>
                </a:solidFill>
                <a:latin typeface="Ebrima" panose="02000000000000000000" pitchFamily="2" charset="0"/>
                <a:ea typeface="Ebrima" panose="02000000000000000000" pitchFamily="2" charset="0"/>
                <a:cs typeface="Ebrima" panose="02000000000000000000" pitchFamily="2" charset="0"/>
              </a:rPr>
              <a:t>፡፡ </a:t>
            </a:r>
            <a:endParaRPr lang="am-ET" b="1" dirty="0">
              <a:solidFill>
                <a:srgbClr val="C00000"/>
              </a:solidFill>
              <a:latin typeface="Ebrima" panose="02000000000000000000" pitchFamily="2" charset="0"/>
              <a:ea typeface="Ebrima" panose="02000000000000000000" pitchFamily="2" charset="0"/>
              <a:cs typeface="Ebrima" panose="02000000000000000000" pitchFamily="2" charset="0"/>
            </a:endParaRPr>
          </a:p>
          <a:p>
            <a:pPr algn="just">
              <a:lnSpc>
                <a:spcPct val="150000"/>
              </a:lnSpc>
            </a:pPr>
            <a:r>
              <a:rPr lang="am-ET" b="1" dirty="0">
                <a:solidFill>
                  <a:srgbClr val="C00000"/>
                </a:solidFill>
                <a:latin typeface="Ebrima" panose="02000000000000000000" pitchFamily="2" charset="0"/>
                <a:ea typeface="Ebrima" panose="02000000000000000000" pitchFamily="2" charset="0"/>
                <a:cs typeface="Ebrima" panose="02000000000000000000" pitchFamily="2" charset="0"/>
              </a:rPr>
              <a:t>ሃይማኖት መገለጥ ነው</a:t>
            </a:r>
          </a:p>
          <a:p>
            <a:pPr algn="just">
              <a:lnSpc>
                <a:spcPct val="150000"/>
              </a:lnSpc>
            </a:pPr>
            <a:r>
              <a:rPr lang="en-US" sz="2800" dirty="0" err="1">
                <a:latin typeface="Ebrima" panose="02000000000000000000" pitchFamily="2" charset="0"/>
                <a:ea typeface="Ebrima" panose="02000000000000000000" pitchFamily="2" charset="0"/>
                <a:cs typeface="Ebrima" panose="02000000000000000000" pitchFamily="2" charset="0"/>
              </a:rPr>
              <a:t>ሃይማኖት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የሚባለው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ይህ</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እግዚአብሔር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በራሱ</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ፈቃድ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እናውቀው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ዘንድ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ስለ</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ራሱ</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የገለጠው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መገለጥ</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ነው</a:t>
            </a:r>
            <a:r>
              <a:rPr lang="en-US" sz="2800" dirty="0">
                <a:latin typeface="Ebrima" panose="02000000000000000000" pitchFamily="2" charset="0"/>
                <a:ea typeface="Ebrima" panose="02000000000000000000" pitchFamily="2" charset="0"/>
                <a:cs typeface="Ebrima" panose="02000000000000000000" pitchFamily="2" charset="0"/>
              </a:rPr>
              <a:t>፡፡ </a:t>
            </a:r>
            <a:endParaRPr lang="am-ET" sz="2800" dirty="0">
              <a:latin typeface="Ebrima" panose="02000000000000000000" pitchFamily="2" charset="0"/>
              <a:ea typeface="Ebrima" panose="02000000000000000000" pitchFamily="2" charset="0"/>
              <a:cs typeface="Ebrima" panose="02000000000000000000" pitchFamily="2" charset="0"/>
            </a:endParaRPr>
          </a:p>
          <a:p>
            <a:pPr algn="just"/>
            <a:endParaRPr lang="en-US" sz="2800" b="1" dirty="0">
              <a:latin typeface="Ebrima" panose="02000000000000000000" pitchFamily="2" charset="0"/>
              <a:ea typeface="Ebrima" panose="02000000000000000000" pitchFamily="2" charset="0"/>
              <a:cs typeface="Ebrima" panose="02000000000000000000" pitchFamily="2" charset="0"/>
            </a:endParaRPr>
          </a:p>
        </p:txBody>
      </p:sp>
      <p:sp>
        <p:nvSpPr>
          <p:cNvPr id="5" name="Slide Number Placeholder 4"/>
          <p:cNvSpPr>
            <a:spLocks noGrp="1"/>
          </p:cNvSpPr>
          <p:nvPr>
            <p:ph type="sldNum" sz="quarter" idx="12"/>
          </p:nvPr>
        </p:nvSpPr>
        <p:spPr/>
        <p:txBody>
          <a:bodyPr/>
          <a:lstStyle/>
          <a:p>
            <a:fld id="{D3FC7C37-BA62-4199-8758-0C1EDF933AE4}" type="slidenum">
              <a:rPr lang="en-US" smtClean="0"/>
              <a:pPr/>
              <a:t>3</a:t>
            </a:fld>
            <a:endParaRPr lang="en-US" dirty="0"/>
          </a:p>
        </p:txBody>
      </p:sp>
    </p:spTree>
    <p:extLst>
      <p:ext uri="{BB962C8B-B14F-4D97-AF65-F5344CB8AC3E}">
        <p14:creationId xmlns:p14="http://schemas.microsoft.com/office/powerpoint/2010/main" val="420128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lnSpc>
                <a:spcPct val="150000"/>
              </a:lnSpc>
            </a:pPr>
            <a:r>
              <a:rPr lang="en-US" sz="3000" dirty="0" err="1">
                <a:latin typeface="Ebrima" panose="02000000000000000000" pitchFamily="2" charset="0"/>
                <a:ea typeface="Ebrima" panose="02000000000000000000" pitchFamily="2" charset="0"/>
                <a:cs typeface="Ebrima" panose="02000000000000000000" pitchFamily="2" charset="0"/>
              </a:rPr>
              <a:t>ሃይማኖት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እግዚአብሔር</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ራሱን</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ለእኛ</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ያሳየበት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መንገድ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የሰው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ልጅ</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ሊቀበለው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በሚችለው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መጠን</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ስለ</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ራሱ</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ማንነት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ለእኛ</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የገለጠው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እውነታ</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ነው</a:t>
            </a:r>
            <a:r>
              <a:rPr lang="en-US" sz="3000" dirty="0">
                <a:latin typeface="Ebrima" panose="02000000000000000000" pitchFamily="2" charset="0"/>
                <a:ea typeface="Ebrima" panose="02000000000000000000" pitchFamily="2" charset="0"/>
                <a:cs typeface="Ebrima" panose="02000000000000000000" pitchFamily="2" charset="0"/>
              </a:rPr>
              <a:t>፡፡</a:t>
            </a:r>
            <a:endParaRPr lang="am-ET" sz="3000" dirty="0">
              <a:latin typeface="Ebrima" panose="02000000000000000000" pitchFamily="2" charset="0"/>
              <a:ea typeface="Ebrima" panose="02000000000000000000" pitchFamily="2" charset="0"/>
              <a:cs typeface="Ebrima" panose="02000000000000000000" pitchFamily="2" charset="0"/>
            </a:endParaRPr>
          </a:p>
          <a:p>
            <a:pPr algn="just">
              <a:lnSpc>
                <a:spcPct val="150000"/>
              </a:lnSpc>
            </a:pPr>
            <a:r>
              <a:rPr lang="en-US" sz="3000" dirty="0" err="1">
                <a:latin typeface="Ebrima" panose="02000000000000000000" pitchFamily="2" charset="0"/>
                <a:ea typeface="Ebrima" panose="02000000000000000000" pitchFamily="2" charset="0"/>
                <a:cs typeface="Ebrima" panose="02000000000000000000" pitchFamily="2" charset="0"/>
              </a:rPr>
              <a:t>እግዚአብሔር</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አንድ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ስለ</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ሆነ</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ባሕርዩም</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የማይለወጥ</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ስለ</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ሆነ</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ሃይማኖት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ይህ</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አምላክ</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ስለ</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ራሱ</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የገለጠው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መግለጥ</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አንድና</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የማይለዋወጥ</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ነው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ስለዚህም</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ሊኖር</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የሚችለው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እውነተኛ</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ሃይማኖት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አንድ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ብቻ</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ነው</a:t>
            </a:r>
            <a:r>
              <a:rPr lang="en-US" sz="3000" dirty="0">
                <a:latin typeface="Ebrima" panose="02000000000000000000" pitchFamily="2" charset="0"/>
                <a:ea typeface="Ebrima" panose="02000000000000000000" pitchFamily="2" charset="0"/>
                <a:cs typeface="Ebrima" panose="02000000000000000000" pitchFamily="2" charset="0"/>
              </a:rPr>
              <a:t>፡፡ </a:t>
            </a:r>
          </a:p>
          <a:p>
            <a:endParaRPr lang="en-US" dirty="0"/>
          </a:p>
        </p:txBody>
      </p:sp>
    </p:spTree>
    <p:extLst>
      <p:ext uri="{BB962C8B-B14F-4D97-AF65-F5344CB8AC3E}">
        <p14:creationId xmlns:p14="http://schemas.microsoft.com/office/powerpoint/2010/main" val="916538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r>
              <a:rPr lang="en-US" sz="2800" dirty="0" err="1">
                <a:latin typeface="Ebrima" panose="02000000000000000000" pitchFamily="2" charset="0"/>
                <a:ea typeface="Ebrima" panose="02000000000000000000" pitchFamily="2" charset="0"/>
                <a:cs typeface="Ebrima" panose="02000000000000000000" pitchFamily="2" charset="0"/>
              </a:rPr>
              <a:t>ብዙ</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ሃይማኖቶች</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አሉ</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ማለት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ግን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ወይ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እግዚአብሔር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በተለያየ</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ጊዜ</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የተለያየ</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ነገር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ይናገራል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ማለትን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አለዚያም</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ደግሞ</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ባሕርዩ</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ይለዋወጣል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ማለትን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ያስከትላል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ሆኖም</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እነዚህ</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አስተሳሰቦች</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ለእግዚአብሔር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ሊነገሩ</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ቀርቶ</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ሊታሰቡ</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የማይገባቸው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ጸያፎች</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ናቸው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እርሱ</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በተለያየ</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ጊዜ</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እርስ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በእርሱ</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የሚቃረን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የተለያየ</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ነገር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አይና</a:t>
            </a:r>
            <a:r>
              <a:rPr lang="am-ET" sz="2800" dirty="0">
                <a:latin typeface="Ebrima" panose="02000000000000000000" pitchFamily="2" charset="0"/>
                <a:ea typeface="Ebrima" panose="02000000000000000000" pitchFamily="2" charset="0"/>
                <a:cs typeface="Ebrima" panose="02000000000000000000" pitchFamily="2" charset="0"/>
              </a:rPr>
              <a:t>ገ</a:t>
            </a:r>
            <a:r>
              <a:rPr lang="en-US" sz="2800" dirty="0" err="1">
                <a:latin typeface="Ebrima" panose="02000000000000000000" pitchFamily="2" charset="0"/>
                <a:ea typeface="Ebrima" panose="02000000000000000000" pitchFamily="2" charset="0"/>
                <a:cs typeface="Ebrima" panose="02000000000000000000" pitchFamily="2" charset="0"/>
              </a:rPr>
              <a:t>ርምና</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ባሕርዩም</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አይለዋወጥምና</a:t>
            </a:r>
            <a:r>
              <a:rPr lang="en-US" sz="2800" dirty="0">
                <a:latin typeface="Ebrima" panose="02000000000000000000" pitchFamily="2" charset="0"/>
                <a:ea typeface="Ebrima" panose="02000000000000000000" pitchFamily="2" charset="0"/>
                <a:cs typeface="Ebrima" panose="02000000000000000000" pitchFamily="2" charset="0"/>
              </a:rPr>
              <a:t>፡፡ </a:t>
            </a:r>
            <a:endParaRPr lang="am-ET" sz="2800" dirty="0">
              <a:latin typeface="Ebrima" panose="02000000000000000000" pitchFamily="2" charset="0"/>
              <a:ea typeface="Ebrima" panose="02000000000000000000" pitchFamily="2" charset="0"/>
              <a:cs typeface="Ebrima" panose="02000000000000000000" pitchFamily="2" charset="0"/>
            </a:endParaRPr>
          </a:p>
          <a:p>
            <a:pPr algn="just"/>
            <a:r>
              <a:rPr lang="en-US" sz="2800" dirty="0" err="1">
                <a:latin typeface="Ebrima" panose="02000000000000000000" pitchFamily="2" charset="0"/>
                <a:ea typeface="Ebrima" panose="02000000000000000000" pitchFamily="2" charset="0"/>
                <a:cs typeface="Ebrima" panose="02000000000000000000" pitchFamily="2" charset="0"/>
              </a:rPr>
              <a:t>መለወጥ</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የፍጡር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ባሕርይ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እንጂ</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በእግዚአብሔር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ዘንድ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መለወጥ</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የለም</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ስለዚህ</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ሃይማኖት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አንድ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ብቻ</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ነው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መጽሐፍ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ቅዱስ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i="1" dirty="0">
                <a:latin typeface="Ebrima" panose="02000000000000000000" pitchFamily="2" charset="0"/>
                <a:ea typeface="Ebrima" panose="02000000000000000000" pitchFamily="2" charset="0"/>
                <a:cs typeface="Ebrima" panose="02000000000000000000" pitchFamily="2" charset="0"/>
              </a:rPr>
              <a:t>“</a:t>
            </a:r>
            <a:r>
              <a:rPr lang="en-US" sz="2800" i="1" dirty="0" err="1">
                <a:latin typeface="Ebrima" panose="02000000000000000000" pitchFamily="2" charset="0"/>
                <a:ea typeface="Ebrima" panose="02000000000000000000" pitchFamily="2" charset="0"/>
                <a:cs typeface="Ebrima" panose="02000000000000000000" pitchFamily="2" charset="0"/>
              </a:rPr>
              <a:t>አንድ</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ጌታ</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አንድ</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ሃይማኖት</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አንዲት</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ጥምቀት</a:t>
            </a:r>
            <a:r>
              <a:rPr lang="en-US" sz="2800" i="1" dirty="0">
                <a:latin typeface="Ebrima" panose="02000000000000000000" pitchFamily="2" charset="0"/>
                <a:ea typeface="Ebrima" panose="02000000000000000000" pitchFamily="2" charset="0"/>
                <a:cs typeface="Ebrima" panose="02000000000000000000" pitchFamily="2" charset="0"/>
              </a:rPr>
              <a:t>”</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የሚለው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ለዚህ</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ነው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ኤፌ</a:t>
            </a:r>
            <a:r>
              <a:rPr lang="en-US" sz="2800" dirty="0">
                <a:latin typeface="Ebrima" panose="02000000000000000000" pitchFamily="2" charset="0"/>
                <a:ea typeface="Ebrima" panose="02000000000000000000" pitchFamily="2" charset="0"/>
                <a:cs typeface="Ebrima" panose="02000000000000000000" pitchFamily="2" charset="0"/>
              </a:rPr>
              <a:t>. 4፡5</a:t>
            </a:r>
          </a:p>
          <a:p>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822206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ሃይማኖት በሰው እና በእግዚአብሔር መካከል አንድነት ይኖር ዘንድ ለቅዱሳን አበው ከእግዚአብሔር የተሰጠ ትልቅ ስጦታ ነው።</a:t>
            </a:r>
          </a:p>
          <a:p>
            <a:pPr algn="just"/>
            <a:r>
              <a:rPr lang="am-ET" sz="2800" dirty="0">
                <a:latin typeface="Ebrima" panose="02000000000000000000" pitchFamily="2" charset="0"/>
                <a:ea typeface="Ebrima" panose="02000000000000000000" pitchFamily="2" charset="0"/>
                <a:cs typeface="Ebrima" panose="02000000000000000000" pitchFamily="2" charset="0"/>
              </a:rPr>
              <a:t>ሃይማኖት ሰው እና እግዚአብሔር የሚገናኙበት መንገድ ነው። ሰው በሃይማኖት ወደ ፈጣሪው ሲቀርብ ፈጣሪም ወደሰዎች ይቀርባል። ሃይማኖት ሰው እና  እግዚአብሔር የሚግባቡበት ቋንቋ ነው ።</a:t>
            </a:r>
            <a:endParaRPr lang="en-US" sz="2800" dirty="0">
              <a:latin typeface="Ebrima" panose="02000000000000000000" pitchFamily="2" charset="0"/>
              <a:ea typeface="Ebrima" panose="02000000000000000000" pitchFamily="2" charset="0"/>
              <a:cs typeface="Ebrima" panose="02000000000000000000" pitchFamily="2" charset="0"/>
            </a:endParaRPr>
          </a:p>
          <a:p>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185564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ሃይማኖት ሰው ፈጣሪውን ደስ የሚያሰኝበት ከሞት የሚያመልጥበት ከመከራ  ሥጋ ከመከራ ነፍስ የሚያመልጥበት ፤ ባህር የሚከፍልበት ፤ ድውይ የሚፈውስበት ነው። </a:t>
            </a:r>
          </a:p>
          <a:p>
            <a:pPr algn="just"/>
            <a:r>
              <a:rPr lang="am-ET" sz="2800" dirty="0">
                <a:latin typeface="Ebrima" panose="02000000000000000000" pitchFamily="2" charset="0"/>
                <a:ea typeface="Ebrima" panose="02000000000000000000" pitchFamily="2" charset="0"/>
                <a:cs typeface="Ebrima" panose="02000000000000000000" pitchFamily="2" charset="0"/>
              </a:rPr>
              <a:t>“ሄኖክ ሞትን እንዳያይ በእምነት ተወሰደ እግዚአብሔር ስለወሰደው አልተገኘም።”  ሳይወሰድ እግዚአብሔርን ደስ እንዳሰኘ ተመስክሮለታልና። ዘፍ 5፡22</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ሃይማኖት ተስፋ የምናደርገውን ነገር የሚያስረግጥ የተሰወረውን የሚገልጥ የራቀውን የሚያቀርብ የጠመመውን የሚያቀና የጎደለውን የሚሞላ በጨለማ ውስጥ የሚያበራ ነው። </a:t>
            </a:r>
          </a:p>
        </p:txBody>
      </p:sp>
    </p:spTree>
    <p:extLst>
      <p:ext uri="{BB962C8B-B14F-4D97-AF65-F5344CB8AC3E}">
        <p14:creationId xmlns:p14="http://schemas.microsoft.com/office/powerpoint/2010/main" val="1251110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አበው ርስት ጉልታቸውን ቤት ንብረታቸውን ዘመድ አዝማዳቸውን እንዲተው ፤ ዓለምን እንዲንቁ ፤ ከክብረ  ዓለም እንዲርቁ ያስቻላቸው ሃይማኖት ነው። </a:t>
            </a:r>
          </a:p>
          <a:p>
            <a:pPr algn="just"/>
            <a:r>
              <a:rPr lang="am-ET" sz="2800" dirty="0">
                <a:latin typeface="Ebrima" panose="02000000000000000000" pitchFamily="2" charset="0"/>
                <a:ea typeface="Ebrima" panose="02000000000000000000" pitchFamily="2" charset="0"/>
                <a:cs typeface="Ebrima" panose="02000000000000000000" pitchFamily="2" charset="0"/>
              </a:rPr>
              <a:t>“</a:t>
            </a:r>
            <a:r>
              <a:rPr lang="am-ET" sz="2800" b="1" dirty="0">
                <a:latin typeface="Ebrima" panose="02000000000000000000" pitchFamily="2" charset="0"/>
                <a:ea typeface="Ebrima" panose="02000000000000000000" pitchFamily="2" charset="0"/>
                <a:cs typeface="Ebrima" panose="02000000000000000000" pitchFamily="2" charset="0"/>
              </a:rPr>
              <a:t>ንህነ ሀደግነ ኩሎ ወተሎናከ ምንተ እንከ ንረክብ</a:t>
            </a:r>
            <a:r>
              <a:rPr lang="am-ET" sz="2800" dirty="0">
                <a:latin typeface="Ebrima" panose="02000000000000000000" pitchFamily="2" charset="0"/>
                <a:ea typeface="Ebrima" panose="02000000000000000000" pitchFamily="2" charset="0"/>
                <a:cs typeface="Ebrima" panose="02000000000000000000" pitchFamily="2" charset="0"/>
              </a:rPr>
              <a:t>፤ እኛ ሁሉን ትተን ተከተልንህ ምን እናገኝ ይሆን </a:t>
            </a:r>
            <a:r>
              <a:rPr lang="en-US" sz="2800" dirty="0">
                <a:latin typeface="Ebrima" panose="02000000000000000000" pitchFamily="2" charset="0"/>
                <a:ea typeface="Ebrima" panose="02000000000000000000" pitchFamily="2" charset="0"/>
                <a:cs typeface="Ebrima" panose="02000000000000000000" pitchFamily="2" charset="0"/>
              </a:rPr>
              <a:t>？”</a:t>
            </a:r>
            <a:r>
              <a:rPr lang="am-ET" sz="2800" dirty="0">
                <a:latin typeface="Ebrima" panose="02000000000000000000" pitchFamily="2" charset="0"/>
                <a:ea typeface="Ebrima" panose="02000000000000000000" pitchFamily="2" charset="0"/>
                <a:cs typeface="Ebrima" panose="02000000000000000000" pitchFamily="2" charset="0"/>
              </a:rPr>
              <a:t>ማቴ 19፡26። </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710763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ሃይማኖት ሰውን ከፈጣሪው ጋር ሕብረት እንዲኖረው የሚያደርግ መሳሪያ ነው። </a:t>
            </a:r>
          </a:p>
          <a:p>
            <a:pPr algn="just"/>
            <a:r>
              <a:rPr lang="am-ET" sz="2800" dirty="0"/>
              <a:t>ሃይማኖት ሰዎች ትልቅ ትንሽ ሳይባል በእግዚአብሔር የሚታዘዙበት የመታዘዝ ሕይወት ነው። </a:t>
            </a:r>
          </a:p>
          <a:p>
            <a:pPr algn="just"/>
            <a:r>
              <a:rPr lang="am-ET" sz="2800" dirty="0"/>
              <a:t>ሃይማኖት ብዙሰዎችን ወደ እግዚአብሔር የሰበሰበ መረብ ነው። የሰበሰበም ብቻ ሳይሆን ያቀና ያጸናም ነው። </a:t>
            </a:r>
          </a:p>
          <a:p>
            <a:pPr algn="just"/>
            <a:r>
              <a:rPr lang="am-ET" sz="2800" dirty="0"/>
              <a:t>ሃይማኖት የሰው ልጆች ራሳቸውን በቅድስና  በንጽህና የሚያንጹበት እና የሚያነጹበት ነው።</a:t>
            </a:r>
          </a:p>
          <a:p>
            <a:pPr algn="just"/>
            <a:r>
              <a:rPr lang="am-ET" sz="2800" dirty="0"/>
              <a:t>ሃይማኖት የሰው ልጆች ከታዘዘ መቅሰፍት ከዘላለም ሞት የሚድኑበት ተስፋ የሚያደርጓትን መንግስተ ሰማያትን የሚወርሱበት ነው።</a:t>
            </a:r>
            <a:endParaRPr lang="en-US" sz="2800" dirty="0"/>
          </a:p>
          <a:p>
            <a:pPr algn="just"/>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3690109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ዘላለማዊ ደስታን የሚያጎናጽፍ በክብር ላይ ክብርን የሚያሰጥ ነው።</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ሃይማኖት ለሰው ይምሰል ሰውን ደስ ለማሰኘት የምንይዘው ሳይሆን ከፈጣሪያችን ጋር ለመገናኘት ነው።</a:t>
            </a:r>
          </a:p>
          <a:p>
            <a:pPr algn="just"/>
            <a:r>
              <a:rPr lang="am-ET" sz="2800" dirty="0"/>
              <a:t>ሃይማኖት የሰው ልጆች ዓለሙን የሚያሸንፉበት መሳሪያ ነው።</a:t>
            </a:r>
          </a:p>
          <a:p>
            <a:pPr algn="just"/>
            <a:r>
              <a:rPr lang="am-ET" sz="2800" dirty="0"/>
              <a:t>ሃይማኖት እስከ ሞት የሚታመኑበት የሚጠብቁት እየሞቱ የሚኖሩለት እና የሚኖሩበት የክብር አክሊል የሚቀበሉበት ነው። </a:t>
            </a:r>
            <a:endParaRPr lang="en-US" sz="2800" dirty="0">
              <a:latin typeface="Ebrima" panose="02000000000000000000" pitchFamily="2" charset="0"/>
              <a:ea typeface="Ebrima" panose="02000000000000000000" pitchFamily="2" charset="0"/>
              <a:cs typeface="Ebrima" panose="02000000000000000000" pitchFamily="2" charset="0"/>
            </a:endParaRPr>
          </a:p>
          <a:p>
            <a:endParaRPr lang="en-US" dirty="0"/>
          </a:p>
        </p:txBody>
      </p:sp>
    </p:spTree>
    <p:extLst>
      <p:ext uri="{BB962C8B-B14F-4D97-AF65-F5344CB8AC3E}">
        <p14:creationId xmlns:p14="http://schemas.microsoft.com/office/powerpoint/2010/main" val="4027135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am-ET" sz="3600" b="1" dirty="0">
                <a:solidFill>
                  <a:srgbClr val="C00000"/>
                </a:solidFill>
                <a:latin typeface="Ebrima" panose="02000000000000000000" pitchFamily="2" charset="0"/>
                <a:ea typeface="Ebrima" panose="02000000000000000000" pitchFamily="2" charset="0"/>
                <a:cs typeface="Ebrima" panose="02000000000000000000" pitchFamily="2" charset="0"/>
              </a:rPr>
            </a:br>
            <a:r>
              <a:rPr lang="en-US" sz="3600" b="1" dirty="0" err="1">
                <a:solidFill>
                  <a:srgbClr val="C00000"/>
                </a:solidFill>
                <a:latin typeface="Ebrima" panose="02000000000000000000" pitchFamily="2" charset="0"/>
                <a:ea typeface="Ebrima" panose="02000000000000000000" pitchFamily="2" charset="0"/>
                <a:cs typeface="Ebrima" panose="02000000000000000000" pitchFamily="2" charset="0"/>
              </a:rPr>
              <a:t>ሃይማኖት</a:t>
            </a:r>
            <a:r>
              <a:rPr lang="en-US" sz="3600" b="1" dirty="0">
                <a:solidFill>
                  <a:srgbClr val="C00000"/>
                </a:solidFill>
                <a:latin typeface="Ebrima" panose="02000000000000000000" pitchFamily="2" charset="0"/>
                <a:ea typeface="Ebrima" panose="02000000000000000000" pitchFamily="2" charset="0"/>
                <a:cs typeface="Ebrima" panose="02000000000000000000" pitchFamily="2" charset="0"/>
              </a:rPr>
              <a:t> </a:t>
            </a:r>
            <a:r>
              <a:rPr lang="en-US" sz="3600" b="1" dirty="0" err="1">
                <a:solidFill>
                  <a:srgbClr val="C00000"/>
                </a:solidFill>
                <a:latin typeface="Ebrima" panose="02000000000000000000" pitchFamily="2" charset="0"/>
                <a:ea typeface="Ebrima" panose="02000000000000000000" pitchFamily="2" charset="0"/>
                <a:cs typeface="Ebrima" panose="02000000000000000000" pitchFamily="2" charset="0"/>
              </a:rPr>
              <a:t>ለምን</a:t>
            </a:r>
            <a:r>
              <a:rPr lang="en-US" sz="3600" b="1" dirty="0">
                <a:solidFill>
                  <a:srgbClr val="C00000"/>
                </a:solidFill>
                <a:latin typeface="Ebrima" panose="02000000000000000000" pitchFamily="2" charset="0"/>
                <a:ea typeface="Ebrima" panose="02000000000000000000" pitchFamily="2" charset="0"/>
                <a:cs typeface="Ebrima" panose="02000000000000000000" pitchFamily="2" charset="0"/>
              </a:rPr>
              <a:t> </a:t>
            </a:r>
            <a:r>
              <a:rPr lang="en-US" sz="3600" b="1" dirty="0" err="1">
                <a:solidFill>
                  <a:srgbClr val="C00000"/>
                </a:solidFill>
                <a:latin typeface="Ebrima" panose="02000000000000000000" pitchFamily="2" charset="0"/>
                <a:ea typeface="Ebrima" panose="02000000000000000000" pitchFamily="2" charset="0"/>
                <a:cs typeface="Ebrima" panose="02000000000000000000" pitchFamily="2" charset="0"/>
              </a:rPr>
              <a:t>አንድ</a:t>
            </a:r>
            <a:r>
              <a:rPr lang="en-US" sz="3600" b="1" dirty="0">
                <a:solidFill>
                  <a:srgbClr val="C00000"/>
                </a:solidFill>
                <a:latin typeface="Ebrima" panose="02000000000000000000" pitchFamily="2" charset="0"/>
                <a:ea typeface="Ebrima" panose="02000000000000000000" pitchFamily="2" charset="0"/>
                <a:cs typeface="Ebrima" panose="02000000000000000000" pitchFamily="2" charset="0"/>
              </a:rPr>
              <a:t> </a:t>
            </a:r>
            <a:r>
              <a:rPr lang="en-US" sz="3600" b="1" dirty="0" err="1">
                <a:solidFill>
                  <a:srgbClr val="C00000"/>
                </a:solidFill>
                <a:latin typeface="Ebrima" panose="02000000000000000000" pitchFamily="2" charset="0"/>
                <a:ea typeface="Ebrima" panose="02000000000000000000" pitchFamily="2" charset="0"/>
                <a:cs typeface="Ebrima" panose="02000000000000000000" pitchFamily="2" charset="0"/>
              </a:rPr>
              <a:t>ሆነ</a:t>
            </a:r>
            <a:r>
              <a:rPr lang="en-US" sz="3600" b="1" dirty="0">
                <a:solidFill>
                  <a:srgbClr val="C00000"/>
                </a:solidFill>
                <a:latin typeface="Ebrima" panose="02000000000000000000" pitchFamily="2" charset="0"/>
                <a:ea typeface="Ebrima" panose="02000000000000000000" pitchFamily="2" charset="0"/>
                <a:cs typeface="Ebrima" panose="02000000000000000000" pitchFamily="2" charset="0"/>
              </a:rPr>
              <a:t>?</a:t>
            </a:r>
          </a:p>
        </p:txBody>
      </p:sp>
      <p:sp>
        <p:nvSpPr>
          <p:cNvPr id="3" name="Content Placeholder 2"/>
          <p:cNvSpPr>
            <a:spLocks noGrp="1"/>
          </p:cNvSpPr>
          <p:nvPr>
            <p:ph idx="1"/>
          </p:nvPr>
        </p:nvSpPr>
        <p:spPr/>
        <p:txBody>
          <a:bodyPr/>
          <a:lstStyle/>
          <a:p>
            <a:pPr>
              <a:buFont typeface="Wingdings 3" panose="05040102010807070707" pitchFamily="18" charset="2"/>
              <a:buNone/>
            </a:pPr>
            <a:r>
              <a:rPr lang="am-ET" altLang="en-US" dirty="0">
                <a:latin typeface="Times New Roman" panose="02020603050405020304" pitchFamily="18" charset="0"/>
                <a:cs typeface="Times New Roman" panose="02020603050405020304" pitchFamily="18" charset="0"/>
              </a:rPr>
              <a:t>1. </a:t>
            </a:r>
            <a:r>
              <a:rPr lang="en-US" altLang="en-US" dirty="0" err="1">
                <a:latin typeface="Times New Roman" panose="02020603050405020304" pitchFamily="18" charset="0"/>
                <a:cs typeface="Times New Roman" panose="02020603050405020304" pitchFamily="18" charset="0"/>
              </a:rPr>
              <a:t>ስለ</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አንድ</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ነገር</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ሊኖር</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የሚችለው</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እውነት</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አንድ</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ብቻ</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ስለሆነ</a:t>
            </a:r>
            <a:r>
              <a:rPr lang="en-US" altLang="en-US" dirty="0">
                <a:latin typeface="Times New Roman" panose="02020603050405020304" pitchFamily="18" charset="0"/>
                <a:cs typeface="Times New Roman" panose="02020603050405020304" pitchFamily="18" charset="0"/>
              </a:rPr>
              <a:t>፣ </a:t>
            </a:r>
          </a:p>
          <a:p>
            <a:pPr>
              <a:buFont typeface="Wingdings 3" panose="05040102010807070707" pitchFamily="18" charset="2"/>
              <a:buNone/>
            </a:pPr>
            <a:r>
              <a:rPr lang="en-US" altLang="en-US" dirty="0">
                <a:latin typeface="Times New Roman" panose="02020603050405020304" pitchFamily="18" charset="0"/>
                <a:cs typeface="Times New Roman" panose="02020603050405020304" pitchFamily="18" charset="0"/>
              </a:rPr>
              <a:t>2. </a:t>
            </a:r>
            <a:r>
              <a:rPr lang="en-US" altLang="en-US" dirty="0" err="1">
                <a:latin typeface="Times New Roman" panose="02020603050405020304" pitchFamily="18" charset="0"/>
                <a:cs typeface="Times New Roman" panose="02020603050405020304" pitchFamily="18" charset="0"/>
              </a:rPr>
              <a:t>እግዚአብሔር</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ባሕርዩ</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አንድና</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የማይለወጥ</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ስለሆነ</a:t>
            </a:r>
            <a:r>
              <a:rPr lang="en-US" altLang="en-US" dirty="0">
                <a:latin typeface="Times New Roman" panose="02020603050405020304" pitchFamily="18" charset="0"/>
                <a:cs typeface="Times New Roman" panose="02020603050405020304" pitchFamily="18" charset="0"/>
              </a:rPr>
              <a:t>፣</a:t>
            </a:r>
          </a:p>
          <a:p>
            <a:pPr>
              <a:buFont typeface="Wingdings 3" panose="05040102010807070707" pitchFamily="18" charset="2"/>
              <a:buNone/>
            </a:pPr>
            <a:r>
              <a:rPr lang="en-US" altLang="en-US" dirty="0">
                <a:latin typeface="Times New Roman" panose="02020603050405020304" pitchFamily="18" charset="0"/>
                <a:cs typeface="Times New Roman" panose="02020603050405020304" pitchFamily="18" charset="0"/>
              </a:rPr>
              <a:t>3. </a:t>
            </a:r>
            <a:r>
              <a:rPr lang="en-US" altLang="en-US" dirty="0" err="1">
                <a:latin typeface="Times New Roman" panose="02020603050405020304" pitchFamily="18" charset="0"/>
                <a:cs typeface="Times New Roman" panose="02020603050405020304" pitchFamily="18" charset="0"/>
              </a:rPr>
              <a:t>እግዚአብሔር</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የተናገረው</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ቃሉ</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እውነት</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ስለሆነ</a:t>
            </a:r>
            <a:r>
              <a:rPr lang="en-US" altLang="en-US" dirty="0">
                <a:latin typeface="Times New Roman" panose="02020603050405020304" pitchFamily="18" charset="0"/>
                <a:cs typeface="Times New Roman" panose="02020603050405020304" pitchFamily="18" charset="0"/>
              </a:rPr>
              <a:t> </a:t>
            </a:r>
            <a:endParaRPr lang="en-US" altLang="en-US" sz="2800" dirty="0"/>
          </a:p>
          <a:p>
            <a:endParaRPr lang="en-US" dirty="0"/>
          </a:p>
        </p:txBody>
      </p:sp>
    </p:spTree>
    <p:extLst>
      <p:ext uri="{BB962C8B-B14F-4D97-AF65-F5344CB8AC3E}">
        <p14:creationId xmlns:p14="http://schemas.microsoft.com/office/powerpoint/2010/main" val="2577591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lgn="just">
              <a:buNone/>
            </a:pPr>
            <a:r>
              <a:rPr lang="en-US" b="1" dirty="0" err="1"/>
              <a:t>እምነት</a:t>
            </a:r>
            <a:r>
              <a:rPr lang="am-ET" b="1" dirty="0"/>
              <a:t>፦</a:t>
            </a:r>
          </a:p>
          <a:p>
            <a:pPr algn="just"/>
            <a:r>
              <a:rPr lang="en-US" sz="3000" dirty="0" err="1">
                <a:latin typeface="Ebrima" panose="02000000000000000000" pitchFamily="2" charset="0"/>
                <a:ea typeface="Ebrima" panose="02000000000000000000" pitchFamily="2" charset="0"/>
                <a:cs typeface="Ebrima" panose="02000000000000000000" pitchFamily="2" charset="0"/>
              </a:rPr>
              <a:t>እምነት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እግዚአብሔር</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የገለጠውን</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እውነት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ሃይማኖት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አዎ</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እውነት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ነው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ትክክል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ነው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ብሎ</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አሜን</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ብሎ</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መቀበል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ነው</a:t>
            </a:r>
            <a:r>
              <a:rPr lang="en-US" sz="3000" dirty="0">
                <a:latin typeface="Ebrima" panose="02000000000000000000" pitchFamily="2" charset="0"/>
                <a:ea typeface="Ebrima" panose="02000000000000000000" pitchFamily="2" charset="0"/>
                <a:cs typeface="Ebrima" panose="02000000000000000000" pitchFamily="2" charset="0"/>
              </a:rPr>
              <a:t>፡፡ </a:t>
            </a:r>
            <a:endParaRPr lang="am-ET" sz="3000" dirty="0">
              <a:latin typeface="Ebrima" panose="02000000000000000000" pitchFamily="2" charset="0"/>
              <a:ea typeface="Ebrima" panose="02000000000000000000" pitchFamily="2" charset="0"/>
              <a:cs typeface="Ebrima" panose="02000000000000000000" pitchFamily="2" charset="0"/>
            </a:endParaRPr>
          </a:p>
          <a:p>
            <a:pPr algn="just"/>
            <a:r>
              <a:rPr lang="en-US" sz="3000" dirty="0" err="1">
                <a:latin typeface="Ebrima" panose="02000000000000000000" pitchFamily="2" charset="0"/>
                <a:ea typeface="Ebrima" panose="02000000000000000000" pitchFamily="2" charset="0"/>
                <a:cs typeface="Ebrima" panose="02000000000000000000" pitchFamily="2" charset="0"/>
              </a:rPr>
              <a:t>እግዚአብሔር</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የሚገልጠው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እውነት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ሃይማኖት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በሰው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መቀበል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ወይም</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አለመቀበል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ላይ</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የተመሠረተ</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አይደለም</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ምን</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ጊዜም</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እውነት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ነውና</a:t>
            </a:r>
            <a:r>
              <a:rPr lang="en-US" sz="3000" dirty="0">
                <a:latin typeface="Ebrima" panose="02000000000000000000" pitchFamily="2" charset="0"/>
                <a:ea typeface="Ebrima" panose="02000000000000000000" pitchFamily="2" charset="0"/>
                <a:cs typeface="Ebrima" panose="02000000000000000000" pitchFamily="2" charset="0"/>
              </a:rPr>
              <a:t>፡፡ </a:t>
            </a:r>
          </a:p>
          <a:p>
            <a:pPr lvl="1" algn="just"/>
            <a:r>
              <a:rPr lang="en-US" sz="2400" i="1" dirty="0"/>
              <a:t>“</a:t>
            </a:r>
            <a:r>
              <a:rPr lang="en-US" sz="2400" i="1" dirty="0" err="1"/>
              <a:t>ባናምነው</a:t>
            </a:r>
            <a:r>
              <a:rPr lang="en-US" sz="2400" i="1" dirty="0"/>
              <a:t> </a:t>
            </a:r>
            <a:r>
              <a:rPr lang="en-US" sz="2400" i="1" dirty="0" err="1"/>
              <a:t>እርሱ</a:t>
            </a:r>
            <a:r>
              <a:rPr lang="en-US" sz="2400" i="1" dirty="0"/>
              <a:t> </a:t>
            </a:r>
            <a:r>
              <a:rPr lang="en-US" sz="2400" i="1" dirty="0" err="1"/>
              <a:t>የታመነ</a:t>
            </a:r>
            <a:r>
              <a:rPr lang="en-US" sz="2400" i="1" dirty="0"/>
              <a:t> </a:t>
            </a:r>
            <a:r>
              <a:rPr lang="en-US" sz="2400" i="1" dirty="0" err="1"/>
              <a:t>ሆኖ</a:t>
            </a:r>
            <a:r>
              <a:rPr lang="en-US" sz="2400" i="1" dirty="0"/>
              <a:t> </a:t>
            </a:r>
            <a:r>
              <a:rPr lang="en-US" sz="2400" i="1" dirty="0" err="1"/>
              <a:t>ይኖራል</a:t>
            </a:r>
            <a:r>
              <a:rPr lang="en-US" sz="2400" i="1" dirty="0"/>
              <a:t>፤ </a:t>
            </a:r>
            <a:r>
              <a:rPr lang="en-US" sz="2400" i="1" dirty="0" err="1"/>
              <a:t>ራሱን</a:t>
            </a:r>
            <a:r>
              <a:rPr lang="en-US" sz="2400" i="1" dirty="0"/>
              <a:t> </a:t>
            </a:r>
            <a:r>
              <a:rPr lang="en-US" sz="2400" i="1" dirty="0" err="1"/>
              <a:t>ሊክድ</a:t>
            </a:r>
            <a:r>
              <a:rPr lang="en-US" sz="2400" i="1" dirty="0"/>
              <a:t> </a:t>
            </a:r>
            <a:r>
              <a:rPr lang="en-US" sz="2400" i="1" dirty="0" err="1"/>
              <a:t>አይችልምና</a:t>
            </a:r>
            <a:r>
              <a:rPr lang="en-US" sz="2400" i="1" dirty="0"/>
              <a:t>”</a:t>
            </a:r>
            <a:r>
              <a:rPr lang="en-US" sz="2400" dirty="0"/>
              <a:t> </a:t>
            </a:r>
            <a:r>
              <a:rPr lang="en-US" sz="2400" dirty="0" err="1"/>
              <a:t>እንዳለ</a:t>
            </a:r>
            <a:r>
              <a:rPr lang="en-US" sz="2400" dirty="0"/>
              <a:t>፡፡ 1 </a:t>
            </a:r>
            <a:r>
              <a:rPr lang="en-US" sz="2400" dirty="0" err="1"/>
              <a:t>ጢሞ</a:t>
            </a:r>
            <a:r>
              <a:rPr lang="en-US" sz="2400" dirty="0"/>
              <a:t>. 2፡13 </a:t>
            </a:r>
            <a:r>
              <a:rPr lang="en-US" sz="2400" dirty="0" err="1"/>
              <a:t>እንዲሁም</a:t>
            </a:r>
            <a:r>
              <a:rPr lang="en-US" sz="2400" dirty="0"/>
              <a:t> </a:t>
            </a:r>
            <a:r>
              <a:rPr lang="en-US" sz="2400" i="1" dirty="0"/>
              <a:t>“</a:t>
            </a:r>
            <a:r>
              <a:rPr lang="en-US" sz="2400" i="1" dirty="0" err="1"/>
              <a:t>የማያምኑ</a:t>
            </a:r>
            <a:r>
              <a:rPr lang="en-US" sz="2400" i="1" dirty="0"/>
              <a:t> </a:t>
            </a:r>
            <a:r>
              <a:rPr lang="en-US" sz="2400" i="1" dirty="0" err="1"/>
              <a:t>ቢኖሩ</a:t>
            </a:r>
            <a:r>
              <a:rPr lang="en-US" sz="2400" i="1" dirty="0"/>
              <a:t> </a:t>
            </a:r>
            <a:r>
              <a:rPr lang="en-US" sz="2400" i="1" dirty="0" err="1"/>
              <a:t>አለማመናቸው</a:t>
            </a:r>
            <a:r>
              <a:rPr lang="en-US" sz="2400" i="1" dirty="0"/>
              <a:t> </a:t>
            </a:r>
            <a:r>
              <a:rPr lang="en-US" sz="2400" i="1" dirty="0" err="1"/>
              <a:t>የእግዚአብሔርን</a:t>
            </a:r>
            <a:r>
              <a:rPr lang="en-US" sz="2400" i="1" dirty="0"/>
              <a:t> </a:t>
            </a:r>
            <a:r>
              <a:rPr lang="en-US" sz="2400" i="1" dirty="0" err="1"/>
              <a:t>ታማኝነት</a:t>
            </a:r>
            <a:r>
              <a:rPr lang="en-US" sz="2400" i="1" dirty="0"/>
              <a:t> </a:t>
            </a:r>
            <a:r>
              <a:rPr lang="en-US" sz="2400" i="1" dirty="0" err="1"/>
              <a:t>ያስቀራልን</a:t>
            </a:r>
            <a:r>
              <a:rPr lang="en-US" sz="2400" i="1" dirty="0"/>
              <a:t>?”</a:t>
            </a:r>
            <a:r>
              <a:rPr lang="en-US" sz="2400" dirty="0"/>
              <a:t> </a:t>
            </a:r>
            <a:r>
              <a:rPr lang="en-US" sz="2400" dirty="0" err="1"/>
              <a:t>እንደ</a:t>
            </a:r>
            <a:r>
              <a:rPr lang="en-US" sz="2400" dirty="0"/>
              <a:t> </a:t>
            </a:r>
            <a:r>
              <a:rPr lang="en-US" sz="2400" dirty="0" err="1"/>
              <a:t>ተባለ</a:t>
            </a:r>
            <a:r>
              <a:rPr lang="en-US" sz="2400" dirty="0"/>
              <a:t>፡፡ </a:t>
            </a:r>
            <a:r>
              <a:rPr lang="en-US" sz="2400" dirty="0" err="1"/>
              <a:t>ሮሜ</a:t>
            </a:r>
            <a:r>
              <a:rPr lang="en-US" sz="2400" dirty="0"/>
              <a:t> 3፡3</a:t>
            </a:r>
          </a:p>
          <a:p>
            <a:pPr lvl="1" algn="just"/>
            <a:r>
              <a:rPr lang="en-US" dirty="0"/>
              <a:t>“</a:t>
            </a:r>
            <a:r>
              <a:rPr lang="en-US" dirty="0" err="1"/>
              <a:t>አብርሃም</a:t>
            </a:r>
            <a:r>
              <a:rPr lang="en-US" dirty="0"/>
              <a:t> </a:t>
            </a:r>
            <a:r>
              <a:rPr lang="en-US" dirty="0" err="1"/>
              <a:t>አመነ</a:t>
            </a:r>
            <a:r>
              <a:rPr lang="en-US" dirty="0"/>
              <a:t>፣ </a:t>
            </a:r>
            <a:r>
              <a:rPr lang="en-US" dirty="0" err="1"/>
              <a:t>እምነቱም</a:t>
            </a:r>
            <a:r>
              <a:rPr lang="en-US" dirty="0"/>
              <a:t> </a:t>
            </a:r>
            <a:r>
              <a:rPr lang="en-US" dirty="0" err="1"/>
              <a:t>ጽድቅ</a:t>
            </a:r>
            <a:r>
              <a:rPr lang="en-US" dirty="0"/>
              <a:t> </a:t>
            </a:r>
            <a:r>
              <a:rPr lang="en-US" dirty="0" err="1"/>
              <a:t>ሆኖ</a:t>
            </a:r>
            <a:r>
              <a:rPr lang="en-US" dirty="0"/>
              <a:t> </a:t>
            </a:r>
            <a:r>
              <a:rPr lang="en-US" dirty="0" err="1"/>
              <a:t>ተቆጠረለት</a:t>
            </a:r>
            <a:r>
              <a:rPr lang="en-US" dirty="0"/>
              <a:t>” </a:t>
            </a:r>
            <a:r>
              <a:rPr lang="en-US" dirty="0" err="1"/>
              <a:t>ዘፍ</a:t>
            </a:r>
            <a:r>
              <a:rPr lang="en-US" dirty="0"/>
              <a:t>. 15፡3-6</a:t>
            </a:r>
          </a:p>
          <a:p>
            <a:endParaRPr lang="en-US" dirty="0"/>
          </a:p>
        </p:txBody>
      </p:sp>
    </p:spTree>
    <p:extLst>
      <p:ext uri="{BB962C8B-B14F-4D97-AF65-F5344CB8AC3E}">
        <p14:creationId xmlns:p14="http://schemas.microsoft.com/office/powerpoint/2010/main" val="984950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800" dirty="0" err="1">
                <a:latin typeface="Ebrima" panose="02000000000000000000" pitchFamily="2" charset="0"/>
                <a:ea typeface="Ebrima" panose="02000000000000000000" pitchFamily="2" charset="0"/>
                <a:cs typeface="Ebrima" panose="02000000000000000000" pitchFamily="2" charset="0"/>
              </a:rPr>
              <a:t>የሔዋን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እግዚአብሔርን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አለማመን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ከእግዚአብሔር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መለየትንና</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ሞትን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እንዳመጣብን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የእመቤታችን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ማመን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ደግሞ</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እግዚአብሔር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ባሕርያችንን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ባሕርዩ</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አድርጎ</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ከእኛ</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ጋር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እንዲሆን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እና</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ሞትን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የሚያስወግደው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የሕይወት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እንዲከፈትልን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መነሻ</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ምክንያት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ሆነን</a:t>
            </a:r>
            <a:r>
              <a:rPr lang="en-US" sz="2800" dirty="0">
                <a:latin typeface="Ebrima" panose="02000000000000000000" pitchFamily="2" charset="0"/>
                <a:ea typeface="Ebrima" panose="02000000000000000000" pitchFamily="2" charset="0"/>
                <a:cs typeface="Ebrima" panose="02000000000000000000" pitchFamily="2" charset="0"/>
              </a:rPr>
              <a:t>፡፡ </a:t>
            </a:r>
          </a:p>
          <a:p>
            <a:pPr algn="just"/>
            <a:r>
              <a:rPr lang="en-US" sz="2800" dirty="0" err="1">
                <a:latin typeface="Ebrima" panose="02000000000000000000" pitchFamily="2" charset="0"/>
                <a:ea typeface="Ebrima" panose="02000000000000000000" pitchFamily="2" charset="0"/>
                <a:cs typeface="Ebrima" panose="02000000000000000000" pitchFamily="2" charset="0"/>
              </a:rPr>
              <a:t>እምነት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እግዚአብሔር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የሚሠራውን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ሥራ</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የገለጠውን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እውነት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እንደ</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ዘካርያስ</a:t>
            </a:r>
            <a:r>
              <a:rPr lang="en-US" sz="2800" dirty="0">
                <a:latin typeface="Ebrima" panose="02000000000000000000" pitchFamily="2" charset="0"/>
                <a:ea typeface="Ebrima" panose="02000000000000000000" pitchFamily="2" charset="0"/>
                <a:cs typeface="Ebrima" panose="02000000000000000000" pitchFamily="2" charset="0"/>
              </a:rPr>
              <a:t> ሳ</a:t>
            </a:r>
            <a:r>
              <a:rPr lang="am-ET" sz="2800" dirty="0">
                <a:latin typeface="Ebrima" panose="02000000000000000000" pitchFamily="2" charset="0"/>
                <a:ea typeface="Ebrima" panose="02000000000000000000" pitchFamily="2" charset="0"/>
                <a:cs typeface="Ebrima" panose="02000000000000000000" pitchFamily="2" charset="0"/>
              </a:rPr>
              <a:t>ይ</a:t>
            </a:r>
            <a:r>
              <a:rPr lang="en-US" sz="2800" dirty="0" err="1">
                <a:latin typeface="Ebrima" panose="02000000000000000000" pitchFamily="2" charset="0"/>
                <a:ea typeface="Ebrima" panose="02000000000000000000" pitchFamily="2" charset="0"/>
                <a:cs typeface="Ebrima" panose="02000000000000000000" pitchFamily="2" charset="0"/>
              </a:rPr>
              <a:t>ጠራጠሩና</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ምልክት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ሳይሹ</a:t>
            </a:r>
            <a:r>
              <a:rPr lang="am-ET" sz="2800" dirty="0">
                <a:latin typeface="Ebrima" panose="02000000000000000000" pitchFamily="2" charset="0"/>
                <a:ea typeface="Ebrima" panose="02000000000000000000" pitchFamily="2" charset="0"/>
                <a:cs typeface="Ebrima" panose="02000000000000000000" pitchFamily="2" charset="0"/>
              </a:rPr>
              <a:t>፤</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እንደ</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እመቤታችን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ቅድስት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ድንግል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ማርያም</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በአግባቡ</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ተረድቶ</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አሜን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ልክ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ነው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ለይኩን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ለይኩን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ብሎ</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መቀበል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ነው</a:t>
            </a:r>
            <a:r>
              <a:rPr lang="en-US" sz="2800" dirty="0">
                <a:latin typeface="Ebrima" panose="02000000000000000000" pitchFamily="2" charset="0"/>
                <a:ea typeface="Ebrima" panose="02000000000000000000" pitchFamily="2" charset="0"/>
                <a:cs typeface="Ebrima" panose="02000000000000000000" pitchFamily="2" charset="0"/>
              </a:rPr>
              <a:t>፡፡ </a:t>
            </a:r>
          </a:p>
          <a:p>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344358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dirty="0" err="1">
                <a:latin typeface="Ebrima" panose="02000000000000000000" pitchFamily="2" charset="0"/>
                <a:ea typeface="Ebrima" panose="02000000000000000000" pitchFamily="2" charset="0"/>
                <a:cs typeface="Ebrima" panose="02000000000000000000" pitchFamily="2" charset="0"/>
              </a:rPr>
              <a:t>በጸሎትና</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ነገረ</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ሃይማኖትን</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በሚናገሩ</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አንቀጾች</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መሀልም</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ሆነ</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መጨረሻ</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ላይ</a:t>
            </a:r>
            <a:r>
              <a:rPr lang="en-US" dirty="0">
                <a:latin typeface="Ebrima" panose="02000000000000000000" pitchFamily="2" charset="0"/>
                <a:ea typeface="Ebrima" panose="02000000000000000000" pitchFamily="2" charset="0"/>
                <a:cs typeface="Ebrima" panose="02000000000000000000" pitchFamily="2" charset="0"/>
              </a:rPr>
              <a:t> </a:t>
            </a:r>
            <a:r>
              <a:rPr lang="en-US" i="1" dirty="0">
                <a:latin typeface="Ebrima" panose="02000000000000000000" pitchFamily="2" charset="0"/>
                <a:ea typeface="Ebrima" panose="02000000000000000000" pitchFamily="2" charset="0"/>
                <a:cs typeface="Ebrima" panose="02000000000000000000" pitchFamily="2" charset="0"/>
              </a:rPr>
              <a:t>“</a:t>
            </a:r>
            <a:r>
              <a:rPr lang="en-US" i="1" dirty="0" err="1">
                <a:latin typeface="Ebrima" panose="02000000000000000000" pitchFamily="2" charset="0"/>
                <a:ea typeface="Ebrima" panose="02000000000000000000" pitchFamily="2" charset="0"/>
                <a:cs typeface="Ebrima" panose="02000000000000000000" pitchFamily="2" charset="0"/>
              </a:rPr>
              <a:t>አሜን</a:t>
            </a:r>
            <a:r>
              <a:rPr lang="en-US" i="1" dirty="0">
                <a:latin typeface="Ebrima" panose="02000000000000000000" pitchFamily="2" charset="0"/>
                <a:ea typeface="Ebrima" panose="02000000000000000000" pitchFamily="2" charset="0"/>
                <a:cs typeface="Ebrima" panose="02000000000000000000" pitchFamily="2" charset="0"/>
              </a:rPr>
              <a:t>”</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የሚለው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ቃል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የጸሎትና</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የእምነት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መግለጫ</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ማሳረጊያ</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ሆኖ</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የሚነገረው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ለዚህ</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ነው</a:t>
            </a:r>
            <a:r>
              <a:rPr lang="en-US" dirty="0">
                <a:latin typeface="Ebrima" panose="02000000000000000000" pitchFamily="2" charset="0"/>
                <a:ea typeface="Ebrima" panose="02000000000000000000" pitchFamily="2" charset="0"/>
                <a:cs typeface="Ebrima" panose="02000000000000000000" pitchFamily="2" charset="0"/>
              </a:rPr>
              <a:t>፡፡ </a:t>
            </a:r>
            <a:endParaRPr lang="am-ET" dirty="0">
              <a:latin typeface="Ebrima" panose="02000000000000000000" pitchFamily="2" charset="0"/>
              <a:ea typeface="Ebrima" panose="02000000000000000000" pitchFamily="2" charset="0"/>
              <a:cs typeface="Ebrima" panose="02000000000000000000" pitchFamily="2" charset="0"/>
            </a:endParaRPr>
          </a:p>
          <a:p>
            <a:pPr algn="just"/>
            <a:r>
              <a:rPr lang="en-US" dirty="0" err="1">
                <a:latin typeface="Ebrima" panose="02000000000000000000" pitchFamily="2" charset="0"/>
                <a:ea typeface="Ebrima" panose="02000000000000000000" pitchFamily="2" charset="0"/>
                <a:cs typeface="Ebrima" panose="02000000000000000000" pitchFamily="2" charset="0"/>
              </a:rPr>
              <a:t>ጸሎት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ሲሆን</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የተጸለየው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ጸሎት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ይሁንልን</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ይደረግልን</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ለማለት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የተነገረው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ወይም</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የተነበበው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ነገረ</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ሃይማኖት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ሲሆን</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ደግሞ</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አዎ</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እኔም</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ይህንኑ</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አምናለሁ</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የማምነው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ይኸው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ነው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ለማለት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ነው</a:t>
            </a:r>
            <a:r>
              <a:rPr lang="en-US" dirty="0">
                <a:latin typeface="Ebrima" panose="02000000000000000000" pitchFamily="2" charset="0"/>
                <a:ea typeface="Ebrima" panose="02000000000000000000" pitchFamily="2" charset="0"/>
                <a:cs typeface="Ebrima" panose="02000000000000000000" pitchFamily="2" charset="0"/>
              </a:rPr>
              <a:t>፡፡</a:t>
            </a:r>
          </a:p>
        </p:txBody>
      </p:sp>
    </p:spTree>
    <p:extLst>
      <p:ext uri="{BB962C8B-B14F-4D97-AF65-F5344CB8AC3E}">
        <p14:creationId xmlns:p14="http://schemas.microsoft.com/office/powerpoint/2010/main" val="2978575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800" dirty="0" err="1">
                <a:latin typeface="Ebrima" panose="02000000000000000000" pitchFamily="2" charset="0"/>
                <a:ea typeface="Ebrima" panose="02000000000000000000" pitchFamily="2" charset="0"/>
                <a:cs typeface="Ebrima" panose="02000000000000000000" pitchFamily="2" charset="0"/>
              </a:rPr>
              <a:t>ለምሳሌም</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ቅዱስ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ጳውሎስ</a:t>
            </a:r>
            <a:r>
              <a:rPr lang="am-ET" sz="2800" dirty="0">
                <a:latin typeface="Ebrima" panose="02000000000000000000" pitchFamily="2" charset="0"/>
                <a:ea typeface="Ebrima" panose="02000000000000000000" pitchFamily="2" charset="0"/>
                <a:cs typeface="Ebrima" panose="02000000000000000000" pitchFamily="2" charset="0"/>
              </a:rPr>
              <a:t>፦</a:t>
            </a:r>
          </a:p>
          <a:p>
            <a:pPr lvl="1" algn="just"/>
            <a:r>
              <a:rPr lang="en-US" dirty="0">
                <a:latin typeface="Ebrima" panose="02000000000000000000" pitchFamily="2" charset="0"/>
                <a:ea typeface="Ebrima" panose="02000000000000000000" pitchFamily="2" charset="0"/>
                <a:cs typeface="Ebrima" panose="02000000000000000000" pitchFamily="2" charset="0"/>
              </a:rPr>
              <a:t> </a:t>
            </a:r>
            <a:r>
              <a:rPr lang="en-US" i="1" dirty="0">
                <a:latin typeface="Ebrima" panose="02000000000000000000" pitchFamily="2" charset="0"/>
                <a:ea typeface="Ebrima" panose="02000000000000000000" pitchFamily="2" charset="0"/>
                <a:cs typeface="Ebrima" panose="02000000000000000000" pitchFamily="2" charset="0"/>
              </a:rPr>
              <a:t>“</a:t>
            </a:r>
            <a:r>
              <a:rPr lang="en-US" i="1" dirty="0" err="1">
                <a:latin typeface="Ebrima" panose="02000000000000000000" pitchFamily="2" charset="0"/>
                <a:ea typeface="Ebrima" panose="02000000000000000000" pitchFamily="2" charset="0"/>
                <a:cs typeface="Ebrima" panose="02000000000000000000" pitchFamily="2" charset="0"/>
              </a:rPr>
              <a:t>ከእነርሱም</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ከእስራኤላውያን</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ክርስቶስ</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በሥጋ</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መጣ</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እርሱም</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ከሁሉ</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በላይ</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ሆኖ</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ለዘላለም</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የተባረከ</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አምላክ</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ነው</a:t>
            </a:r>
            <a:r>
              <a:rPr lang="en-US" i="1" dirty="0">
                <a:latin typeface="Ebrima" panose="02000000000000000000" pitchFamily="2" charset="0"/>
                <a:ea typeface="Ebrima" panose="02000000000000000000" pitchFamily="2" charset="0"/>
                <a:cs typeface="Ebrima" panose="02000000000000000000" pitchFamily="2" charset="0"/>
              </a:rPr>
              <a:t>፤ </a:t>
            </a:r>
            <a:r>
              <a:rPr lang="en-US" i="1" dirty="0" err="1">
                <a:latin typeface="Ebrima" panose="02000000000000000000" pitchFamily="2" charset="0"/>
                <a:ea typeface="Ebrima" panose="02000000000000000000" pitchFamily="2" charset="0"/>
                <a:cs typeface="Ebrima" panose="02000000000000000000" pitchFamily="2" charset="0"/>
              </a:rPr>
              <a:t>አሜን</a:t>
            </a:r>
            <a:r>
              <a:rPr lang="en-US" i="1" dirty="0">
                <a:latin typeface="Ebrima" panose="02000000000000000000" pitchFamily="2" charset="0"/>
                <a:ea typeface="Ebrima" panose="02000000000000000000" pitchFamily="2" charset="0"/>
                <a:cs typeface="Ebrima" panose="02000000000000000000" pitchFamily="2" charset="0"/>
              </a:rPr>
              <a:t>”</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ይላል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ሮሜ</a:t>
            </a:r>
            <a:r>
              <a:rPr lang="en-US" dirty="0">
                <a:latin typeface="Ebrima" panose="02000000000000000000" pitchFamily="2" charset="0"/>
                <a:ea typeface="Ebrima" panose="02000000000000000000" pitchFamily="2" charset="0"/>
                <a:cs typeface="Ebrima" panose="02000000000000000000" pitchFamily="2" charset="0"/>
              </a:rPr>
              <a:t> 9፡5 </a:t>
            </a:r>
            <a:endParaRPr lang="am-ET" dirty="0">
              <a:latin typeface="Ebrima" panose="02000000000000000000" pitchFamily="2" charset="0"/>
              <a:ea typeface="Ebrima" panose="02000000000000000000" pitchFamily="2" charset="0"/>
              <a:cs typeface="Ebrima" panose="02000000000000000000" pitchFamily="2" charset="0"/>
            </a:endParaRPr>
          </a:p>
          <a:p>
            <a:pPr lvl="1" algn="just"/>
            <a:r>
              <a:rPr lang="en-US" dirty="0" err="1">
                <a:latin typeface="Ebrima" panose="02000000000000000000" pitchFamily="2" charset="0"/>
                <a:ea typeface="Ebrima" panose="02000000000000000000" pitchFamily="2" charset="0"/>
                <a:cs typeface="Ebrima" panose="02000000000000000000" pitchFamily="2" charset="0"/>
              </a:rPr>
              <a:t>አሜን</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ማለቱ</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ከዚያ</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በፊት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የተናገረውን</a:t>
            </a:r>
            <a:r>
              <a:rPr lang="en-US" dirty="0">
                <a:latin typeface="Ebrima" panose="02000000000000000000" pitchFamily="2" charset="0"/>
                <a:ea typeface="Ebrima" panose="02000000000000000000" pitchFamily="2" charset="0"/>
                <a:cs typeface="Ebrima" panose="02000000000000000000" pitchFamily="2" charset="0"/>
              </a:rPr>
              <a:t> - ‘</a:t>
            </a:r>
            <a:r>
              <a:rPr lang="en-US" dirty="0" err="1">
                <a:latin typeface="Ebrima" panose="02000000000000000000" pitchFamily="2" charset="0"/>
                <a:ea typeface="Ebrima" panose="02000000000000000000" pitchFamily="2" charset="0"/>
                <a:cs typeface="Ebrima" panose="02000000000000000000" pitchFamily="2" charset="0"/>
              </a:rPr>
              <a:t>ክርስቶስ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ከሁሉ</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በላይ</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ሆኖ</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ለዘላለም</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የተባረከ</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አምላክ</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ነው</a:t>
            </a:r>
            <a:r>
              <a:rPr lang="en-US" dirty="0">
                <a:latin typeface="Ebrima" panose="02000000000000000000" pitchFamily="2" charset="0"/>
                <a:ea typeface="Ebrima" panose="02000000000000000000" pitchFamily="2" charset="0"/>
                <a:cs typeface="Ebrima" panose="02000000000000000000" pitchFamily="2" charset="0"/>
              </a:rPr>
              <a:t>’ - </a:t>
            </a:r>
            <a:r>
              <a:rPr lang="en-US" dirty="0" err="1">
                <a:latin typeface="Ebrima" panose="02000000000000000000" pitchFamily="2" charset="0"/>
                <a:ea typeface="Ebrima" panose="02000000000000000000" pitchFamily="2" charset="0"/>
                <a:cs typeface="Ebrima" panose="02000000000000000000" pitchFamily="2" charset="0"/>
              </a:rPr>
              <a:t>የሚለውን</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አዎን</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እውነት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ነው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የእኔም</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እምነት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ይኸው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ነው</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እንደ</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ማለት</a:t>
            </a:r>
            <a:r>
              <a:rPr lang="en-US" dirty="0">
                <a:latin typeface="Ebrima" panose="02000000000000000000" pitchFamily="2" charset="0"/>
                <a:ea typeface="Ebrima" panose="02000000000000000000" pitchFamily="2" charset="0"/>
                <a:cs typeface="Ebrima" panose="02000000000000000000" pitchFamily="2" charset="0"/>
              </a:rPr>
              <a:t> </a:t>
            </a:r>
            <a:r>
              <a:rPr lang="en-US" dirty="0" err="1">
                <a:latin typeface="Ebrima" panose="02000000000000000000" pitchFamily="2" charset="0"/>
                <a:ea typeface="Ebrima" panose="02000000000000000000" pitchFamily="2" charset="0"/>
                <a:cs typeface="Ebrima" panose="02000000000000000000" pitchFamily="2" charset="0"/>
              </a:rPr>
              <a:t>ነው</a:t>
            </a:r>
            <a:r>
              <a:rPr lang="en-US" dirty="0">
                <a:latin typeface="Ebrima" panose="02000000000000000000" pitchFamily="2" charset="0"/>
                <a:ea typeface="Ebrima" panose="02000000000000000000" pitchFamily="2" charset="0"/>
                <a:cs typeface="Ebrima" panose="02000000000000000000" pitchFamily="2" charset="0"/>
              </a:rPr>
              <a:t>፡፡</a:t>
            </a:r>
            <a:endParaRPr lang="en-US" dirty="0"/>
          </a:p>
        </p:txBody>
      </p:sp>
    </p:spTree>
    <p:extLst>
      <p:ext uri="{BB962C8B-B14F-4D97-AF65-F5344CB8AC3E}">
        <p14:creationId xmlns:p14="http://schemas.microsoft.com/office/powerpoint/2010/main" val="1151636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800" b="1" dirty="0" err="1">
                <a:latin typeface="Ebrima" panose="02000000000000000000" pitchFamily="2" charset="0"/>
                <a:ea typeface="Ebrima" panose="02000000000000000000" pitchFamily="2" charset="0"/>
                <a:cs typeface="Ebrima" panose="02000000000000000000" pitchFamily="2" charset="0"/>
              </a:rPr>
              <a:t>መታመን</a:t>
            </a:r>
            <a:r>
              <a:rPr lang="am-ET" sz="2800" b="1" dirty="0">
                <a:latin typeface="Ebrima" panose="02000000000000000000" pitchFamily="2" charset="0"/>
                <a:ea typeface="Ebrima" panose="02000000000000000000" pitchFamily="2" charset="0"/>
                <a:cs typeface="Ebrima" panose="02000000000000000000" pitchFamily="2" charset="0"/>
              </a:rPr>
              <a:t>፦</a:t>
            </a:r>
            <a:r>
              <a:rPr lang="en-US" sz="2800" b="1"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መታመን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ሲባል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እግዚአብሔር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የሰጠው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ተስፋና</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የተናገረው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ቃል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ለእኔም</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ይሆንልኛል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ይደረግልኛል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እርሱ</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ያድነኛል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ይመግበኛል</a:t>
            </a:r>
            <a:r>
              <a:rPr lang="en-US" sz="2800" dirty="0">
                <a:latin typeface="Ebrima" panose="02000000000000000000" pitchFamily="2" charset="0"/>
                <a:ea typeface="Ebrima" panose="02000000000000000000" pitchFamily="2" charset="0"/>
                <a:cs typeface="Ebrima" panose="02000000000000000000" pitchFamily="2" charset="0"/>
              </a:rPr>
              <a:t> … </a:t>
            </a:r>
            <a:r>
              <a:rPr lang="en-US" sz="2800" dirty="0" err="1">
                <a:latin typeface="Ebrima" panose="02000000000000000000" pitchFamily="2" charset="0"/>
                <a:ea typeface="Ebrima" panose="02000000000000000000" pitchFamily="2" charset="0"/>
                <a:cs typeface="Ebrima" panose="02000000000000000000" pitchFamily="2" charset="0"/>
              </a:rPr>
              <a:t>ብሎ</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ሙሉ</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ተስፋንና</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ተአምኖን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በእርሱ</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ላይ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ማድረግ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ነው</a:t>
            </a:r>
            <a:r>
              <a:rPr lang="en-US" sz="2800" dirty="0">
                <a:latin typeface="Ebrima" panose="02000000000000000000" pitchFamily="2" charset="0"/>
                <a:ea typeface="Ebrima" panose="02000000000000000000" pitchFamily="2" charset="0"/>
                <a:cs typeface="Ebrima" panose="02000000000000000000" pitchFamily="2" charset="0"/>
              </a:rPr>
              <a:t>፡፡ </a:t>
            </a:r>
            <a:endParaRPr lang="am-ET" sz="2800" dirty="0">
              <a:latin typeface="Ebrima" panose="02000000000000000000" pitchFamily="2" charset="0"/>
              <a:ea typeface="Ebrima" panose="02000000000000000000" pitchFamily="2" charset="0"/>
              <a:cs typeface="Ebrima" panose="02000000000000000000" pitchFamily="2" charset="0"/>
            </a:endParaRPr>
          </a:p>
          <a:p>
            <a:pPr algn="just"/>
            <a:r>
              <a:rPr lang="en-US" sz="2800" dirty="0" err="1">
                <a:latin typeface="Ebrima" panose="02000000000000000000" pitchFamily="2" charset="0"/>
                <a:ea typeface="Ebrima" panose="02000000000000000000" pitchFamily="2" charset="0"/>
                <a:cs typeface="Ebrima" panose="02000000000000000000" pitchFamily="2" charset="0"/>
              </a:rPr>
              <a:t>ቃሉ</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ከእምነት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ጋር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ተቀራራቢነት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ያለው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ቢሆንም</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በተለይ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ግን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በራሳችን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ላይ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የሚደርሱ</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ነገሮችን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ለመቀበልና</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ለማሸነፍ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በእግዚአብሔር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ረዳትነትና</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አዳኝነት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ላይ</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ያለንን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የእምነት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መጠን</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የሚገልጽ</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ነው</a:t>
            </a:r>
            <a:r>
              <a:rPr lang="en-US" sz="2800" dirty="0">
                <a:latin typeface="Ebrima" panose="02000000000000000000" pitchFamily="2" charset="0"/>
                <a:ea typeface="Ebrima" panose="02000000000000000000" pitchFamily="2" charset="0"/>
                <a:cs typeface="Ebrima" panose="02000000000000000000" pitchFamily="2" charset="0"/>
              </a:rPr>
              <a:t>፡፡ </a:t>
            </a:r>
            <a:endParaRPr lang="am-ET" sz="2800" dirty="0">
              <a:latin typeface="Ebrima" panose="02000000000000000000" pitchFamily="2" charset="0"/>
              <a:ea typeface="Ebrima" panose="02000000000000000000" pitchFamily="2" charset="0"/>
              <a:cs typeface="Ebrima" panose="02000000000000000000" pitchFamily="2" charset="0"/>
            </a:endParaRPr>
          </a:p>
          <a:p>
            <a:pPr algn="just"/>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70901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sz="2800" i="1" dirty="0">
                <a:latin typeface="Ebrima" panose="02000000000000000000" pitchFamily="2" charset="0"/>
                <a:ea typeface="Ebrima" panose="02000000000000000000" pitchFamily="2" charset="0"/>
                <a:cs typeface="Ebrima" panose="02000000000000000000" pitchFamily="2" charset="0"/>
              </a:rPr>
              <a:t>“</a:t>
            </a:r>
            <a:r>
              <a:rPr lang="en-US" sz="2800" i="1" dirty="0" err="1">
                <a:latin typeface="Ebrima" panose="02000000000000000000" pitchFamily="2" charset="0"/>
                <a:ea typeface="Ebrima" panose="02000000000000000000" pitchFamily="2" charset="0"/>
                <a:cs typeface="Ebrima" panose="02000000000000000000" pitchFamily="2" charset="0"/>
              </a:rPr>
              <a:t>የምናመልከው</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አምላካችን</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ከሚነደው</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ከእሳቱ</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እቶን</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ያድነን</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ዘንድ</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ይችላል</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ከእጅህም</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ያድነናል</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ንጉሥ</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ሆይ</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b="1" i="1" dirty="0" err="1">
                <a:latin typeface="Ebrima" panose="02000000000000000000" pitchFamily="2" charset="0"/>
                <a:ea typeface="Ebrima" panose="02000000000000000000" pitchFamily="2" charset="0"/>
                <a:cs typeface="Ebrima" panose="02000000000000000000" pitchFamily="2" charset="0"/>
              </a:rPr>
              <a:t>እርሱ</a:t>
            </a:r>
            <a:r>
              <a:rPr lang="en-US" sz="2800" b="1" i="1" dirty="0">
                <a:latin typeface="Ebrima" panose="02000000000000000000" pitchFamily="2" charset="0"/>
                <a:ea typeface="Ebrima" panose="02000000000000000000" pitchFamily="2" charset="0"/>
                <a:cs typeface="Ebrima" panose="02000000000000000000" pitchFamily="2" charset="0"/>
              </a:rPr>
              <a:t> </a:t>
            </a:r>
            <a:r>
              <a:rPr lang="en-US" sz="2800" b="1" i="1" dirty="0" err="1">
                <a:latin typeface="Ebrima" panose="02000000000000000000" pitchFamily="2" charset="0"/>
                <a:ea typeface="Ebrima" panose="02000000000000000000" pitchFamily="2" charset="0"/>
                <a:cs typeface="Ebrima" panose="02000000000000000000" pitchFamily="2" charset="0"/>
              </a:rPr>
              <a:t>ባያድነን</a:t>
            </a:r>
            <a:r>
              <a:rPr lang="en-US" sz="2800" b="1"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አማልክትህን</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እንዳናመልክ</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ላቆምከውም</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ለወርቁ</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ምስል</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እንዳንሰግድለት</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i="1" dirty="0" err="1">
                <a:latin typeface="Ebrima" panose="02000000000000000000" pitchFamily="2" charset="0"/>
                <a:ea typeface="Ebrima" panose="02000000000000000000" pitchFamily="2" charset="0"/>
                <a:cs typeface="Ebrima" panose="02000000000000000000" pitchFamily="2" charset="0"/>
              </a:rPr>
              <a:t>እወቅ</a:t>
            </a:r>
            <a:r>
              <a:rPr lang="en-US" sz="2800" i="1"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ብለው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ወደ</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እሳቱ</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እስከ</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መግባት</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ደርሰው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በእርሱ</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ታምነዋል</a:t>
            </a:r>
            <a:r>
              <a:rPr lang="en-US" sz="2800" dirty="0">
                <a:latin typeface="Ebrima" panose="02000000000000000000" pitchFamily="2" charset="0"/>
                <a:ea typeface="Ebrima" panose="02000000000000000000" pitchFamily="2" charset="0"/>
                <a:cs typeface="Ebrima" panose="02000000000000000000" pitchFamily="2" charset="0"/>
              </a:rPr>
              <a:t>፡፡ </a:t>
            </a:r>
            <a:r>
              <a:rPr lang="en-US" sz="2800" dirty="0" err="1">
                <a:latin typeface="Ebrima" panose="02000000000000000000" pitchFamily="2" charset="0"/>
                <a:ea typeface="Ebrima" panose="02000000000000000000" pitchFamily="2" charset="0"/>
                <a:cs typeface="Ebrima" panose="02000000000000000000" pitchFamily="2" charset="0"/>
              </a:rPr>
              <a:t>ዳን</a:t>
            </a:r>
            <a:r>
              <a:rPr lang="en-US" sz="2800" dirty="0">
                <a:latin typeface="Ebrima" panose="02000000000000000000" pitchFamily="2" charset="0"/>
                <a:ea typeface="Ebrima" panose="02000000000000000000" pitchFamily="2" charset="0"/>
                <a:cs typeface="Ebrima" panose="02000000000000000000" pitchFamily="2" charset="0"/>
              </a:rPr>
              <a:t>. 3፡16-18 </a:t>
            </a:r>
          </a:p>
          <a:p>
            <a:pPr lvl="1" algn="just"/>
            <a:r>
              <a:rPr lang="en-US" dirty="0" err="1"/>
              <a:t>የእግዚአብሔር</a:t>
            </a:r>
            <a:r>
              <a:rPr lang="en-US" dirty="0"/>
              <a:t> </a:t>
            </a:r>
            <a:r>
              <a:rPr lang="en-US" dirty="0" err="1"/>
              <a:t>ፈቃድ</a:t>
            </a:r>
            <a:r>
              <a:rPr lang="en-US" dirty="0"/>
              <a:t> </a:t>
            </a:r>
            <a:r>
              <a:rPr lang="en-US" dirty="0" err="1"/>
              <a:t>እነርሱ</a:t>
            </a:r>
            <a:r>
              <a:rPr lang="en-US" dirty="0"/>
              <a:t> </a:t>
            </a:r>
            <a:r>
              <a:rPr lang="en-US" dirty="0" err="1"/>
              <a:t>በሰማዕትነት</a:t>
            </a:r>
            <a:r>
              <a:rPr lang="en-US" dirty="0"/>
              <a:t> </a:t>
            </a:r>
            <a:r>
              <a:rPr lang="en-US" dirty="0" err="1"/>
              <a:t>ሞተው</a:t>
            </a:r>
            <a:r>
              <a:rPr lang="en-US" dirty="0"/>
              <a:t> </a:t>
            </a:r>
            <a:r>
              <a:rPr lang="en-US" dirty="0" err="1"/>
              <a:t>እንዲያከብሩት</a:t>
            </a:r>
            <a:r>
              <a:rPr lang="en-US" dirty="0"/>
              <a:t> </a:t>
            </a:r>
            <a:r>
              <a:rPr lang="en-US" dirty="0" err="1"/>
              <a:t>ይሁን</a:t>
            </a:r>
            <a:r>
              <a:rPr lang="en-US" dirty="0"/>
              <a:t> </a:t>
            </a:r>
            <a:r>
              <a:rPr lang="en-US" dirty="0" err="1"/>
              <a:t>ወይም</a:t>
            </a:r>
            <a:r>
              <a:rPr lang="en-US" dirty="0"/>
              <a:t> </a:t>
            </a:r>
            <a:r>
              <a:rPr lang="en-US" dirty="0" err="1"/>
              <a:t>ሌላ</a:t>
            </a:r>
            <a:r>
              <a:rPr lang="en-US" dirty="0"/>
              <a:t> </a:t>
            </a:r>
            <a:r>
              <a:rPr lang="en-US" dirty="0" err="1"/>
              <a:t>ስላላወቁ</a:t>
            </a:r>
            <a:endParaRPr lang="am-ET" dirty="0"/>
          </a:p>
          <a:p>
            <a:pPr lvl="1" algn="just"/>
            <a:r>
              <a:rPr lang="en-US" dirty="0" err="1"/>
              <a:t>በኃጢአታቸው</a:t>
            </a:r>
            <a:r>
              <a:rPr lang="en-US" dirty="0"/>
              <a:t> </a:t>
            </a:r>
            <a:r>
              <a:rPr lang="en-US" dirty="0" err="1"/>
              <a:t>ምክንያት</a:t>
            </a:r>
            <a:r>
              <a:rPr lang="en-US" dirty="0"/>
              <a:t> </a:t>
            </a:r>
            <a:r>
              <a:rPr lang="en-US" dirty="0" err="1"/>
              <a:t>ሳያድናቸው</a:t>
            </a:r>
            <a:r>
              <a:rPr lang="en-US" dirty="0"/>
              <a:t> </a:t>
            </a:r>
            <a:r>
              <a:rPr lang="en-US" dirty="0" err="1"/>
              <a:t>ቢቀር</a:t>
            </a:r>
            <a:r>
              <a:rPr lang="en-US" dirty="0"/>
              <a:t> </a:t>
            </a:r>
            <a:r>
              <a:rPr lang="en-US" dirty="0" err="1"/>
              <a:t>ያላዳናቸው</a:t>
            </a:r>
            <a:r>
              <a:rPr lang="en-US" dirty="0"/>
              <a:t> </a:t>
            </a:r>
            <a:r>
              <a:rPr lang="en-US" dirty="0" err="1"/>
              <a:t>እርሱ</a:t>
            </a:r>
            <a:r>
              <a:rPr lang="en-US" dirty="0"/>
              <a:t> </a:t>
            </a:r>
            <a:r>
              <a:rPr lang="en-US" dirty="0" err="1"/>
              <a:t>ማዳን</a:t>
            </a:r>
            <a:r>
              <a:rPr lang="en-US" dirty="0"/>
              <a:t> </a:t>
            </a:r>
            <a:r>
              <a:rPr lang="en-US" dirty="0" err="1"/>
              <a:t>ስለማይችል</a:t>
            </a:r>
            <a:r>
              <a:rPr lang="en-US" dirty="0"/>
              <a:t> </a:t>
            </a:r>
            <a:r>
              <a:rPr lang="en-US" dirty="0" err="1"/>
              <a:t>ሳይሆን</a:t>
            </a:r>
            <a:r>
              <a:rPr lang="en-US" dirty="0"/>
              <a:t> </a:t>
            </a:r>
            <a:endParaRPr lang="am-ET" dirty="0"/>
          </a:p>
          <a:p>
            <a:pPr algn="just"/>
            <a:r>
              <a:rPr lang="en-US" sz="3000" dirty="0" err="1">
                <a:latin typeface="Ebrima" panose="02000000000000000000" pitchFamily="2" charset="0"/>
                <a:ea typeface="Ebrima" panose="02000000000000000000" pitchFamily="2" charset="0"/>
                <a:cs typeface="Ebrima" panose="02000000000000000000" pitchFamily="2" charset="0"/>
              </a:rPr>
              <a:t>ስለዚህ</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መታመን</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ሁለንተናችንን</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በእግዚአብሔር</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አዳኝነትና</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አባትነት</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ጥላ</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ሥር</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ማሳረፍ</a:t>
            </a:r>
            <a:r>
              <a:rPr lang="en-US" sz="3000" dirty="0">
                <a:latin typeface="Ebrima" panose="02000000000000000000" pitchFamily="2" charset="0"/>
                <a:ea typeface="Ebrima" panose="02000000000000000000" pitchFamily="2" charset="0"/>
                <a:cs typeface="Ebrima" panose="02000000000000000000" pitchFamily="2" charset="0"/>
              </a:rPr>
              <a:t> </a:t>
            </a:r>
            <a:r>
              <a:rPr lang="en-US" sz="3000" dirty="0" err="1">
                <a:latin typeface="Ebrima" panose="02000000000000000000" pitchFamily="2" charset="0"/>
                <a:ea typeface="Ebrima" panose="02000000000000000000" pitchFamily="2" charset="0"/>
                <a:cs typeface="Ebrima" panose="02000000000000000000" pitchFamily="2" charset="0"/>
              </a:rPr>
              <a:t>ነው</a:t>
            </a:r>
            <a:r>
              <a:rPr lang="en-US" sz="3000" dirty="0">
                <a:latin typeface="Ebrima" panose="02000000000000000000" pitchFamily="2" charset="0"/>
                <a:ea typeface="Ebrima" panose="02000000000000000000" pitchFamily="2" charset="0"/>
                <a:cs typeface="Ebrima" panose="02000000000000000000" pitchFamily="2" charset="0"/>
              </a:rPr>
              <a:t>፡፡ </a:t>
            </a:r>
          </a:p>
        </p:txBody>
      </p:sp>
    </p:spTree>
    <p:extLst>
      <p:ext uri="{BB962C8B-B14F-4D97-AF65-F5344CB8AC3E}">
        <p14:creationId xmlns:p14="http://schemas.microsoft.com/office/powerpoint/2010/main" val="2219844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am-ET" b="1" dirty="0">
                <a:latin typeface="Ebrima" panose="02000000000000000000" pitchFamily="2" charset="0"/>
                <a:ea typeface="Ebrima" panose="02000000000000000000" pitchFamily="2" charset="0"/>
                <a:cs typeface="Ebrima" panose="02000000000000000000" pitchFamily="2" charset="0"/>
              </a:rPr>
            </a:br>
            <a:r>
              <a:rPr lang="en-US" b="1" dirty="0" err="1">
                <a:latin typeface="Ebrima" panose="02000000000000000000" pitchFamily="2" charset="0"/>
                <a:ea typeface="Ebrima" panose="02000000000000000000" pitchFamily="2" charset="0"/>
                <a:cs typeface="Ebrima" panose="02000000000000000000" pitchFamily="2" charset="0"/>
              </a:rPr>
              <a:t>ሃይማኖት</a:t>
            </a:r>
            <a:r>
              <a:rPr lang="en-US" b="1" dirty="0">
                <a:latin typeface="Ebrima" panose="02000000000000000000" pitchFamily="2" charset="0"/>
                <a:ea typeface="Ebrima" panose="02000000000000000000" pitchFamily="2" charset="0"/>
                <a:cs typeface="Ebrima" panose="02000000000000000000" pitchFamily="2" charset="0"/>
              </a:rPr>
              <a:t> </a:t>
            </a:r>
            <a:r>
              <a:rPr lang="en-US" b="1" dirty="0" err="1">
                <a:latin typeface="Ebrima" panose="02000000000000000000" pitchFamily="2" charset="0"/>
                <a:ea typeface="Ebrima" panose="02000000000000000000" pitchFamily="2" charset="0"/>
                <a:cs typeface="Ebrima" panose="02000000000000000000" pitchFamily="2" charset="0"/>
              </a:rPr>
              <a:t>እንዴት</a:t>
            </a:r>
            <a:r>
              <a:rPr lang="en-US" b="1" dirty="0">
                <a:latin typeface="Ebrima" panose="02000000000000000000" pitchFamily="2" charset="0"/>
                <a:ea typeface="Ebrima" panose="02000000000000000000" pitchFamily="2" charset="0"/>
                <a:cs typeface="Ebrima" panose="02000000000000000000" pitchFamily="2" charset="0"/>
              </a:rPr>
              <a:t> </a:t>
            </a:r>
            <a:r>
              <a:rPr lang="en-US" b="1" dirty="0" err="1">
                <a:latin typeface="Ebrima" panose="02000000000000000000" pitchFamily="2" charset="0"/>
                <a:ea typeface="Ebrima" panose="02000000000000000000" pitchFamily="2" charset="0"/>
                <a:cs typeface="Ebrima" panose="02000000000000000000" pitchFamily="2" charset="0"/>
              </a:rPr>
              <a:t>ተገኘ</a:t>
            </a:r>
            <a:r>
              <a:rPr lang="en-US" b="1" dirty="0">
                <a:latin typeface="Ebrima" panose="02000000000000000000" pitchFamily="2" charset="0"/>
                <a:ea typeface="Ebrima" panose="02000000000000000000" pitchFamily="2" charset="0"/>
                <a:cs typeface="Ebrima" panose="02000000000000000000" pitchFamily="2" charset="0"/>
              </a:rPr>
              <a:t>?</a:t>
            </a:r>
          </a:p>
        </p:txBody>
      </p:sp>
      <p:sp>
        <p:nvSpPr>
          <p:cNvPr id="3" name="Content Placeholder 2"/>
          <p:cNvSpPr>
            <a:spLocks noGrp="1"/>
          </p:cNvSpPr>
          <p:nvPr>
            <p:ph idx="1"/>
          </p:nvPr>
        </p:nvSpPr>
        <p:spPr/>
        <p:txBody>
          <a:bodyPr>
            <a:normAutofit/>
          </a:bodyPr>
          <a:lstStyle/>
          <a:p>
            <a:pPr marL="0" indent="0">
              <a:buNone/>
            </a:pPr>
            <a:endParaRPr lang="am-ET" dirty="0">
              <a:solidFill>
                <a:srgbClr val="7030A0"/>
              </a:solidFill>
            </a:endParaRPr>
          </a:p>
          <a:p>
            <a:pPr marL="0" indent="0">
              <a:buNone/>
            </a:pPr>
            <a:endParaRPr lang="am-ET" dirty="0">
              <a:solidFill>
                <a:srgbClr val="7030A0"/>
              </a:solidFill>
            </a:endParaRPr>
          </a:p>
          <a:p>
            <a:pPr marL="0" indent="0" algn="just">
              <a:buNone/>
            </a:pPr>
            <a:r>
              <a:rPr lang="en-US" altLang="en-US" sz="4800" dirty="0" err="1">
                <a:solidFill>
                  <a:srgbClr val="7030A0"/>
                </a:solidFill>
                <a:latin typeface="Times New Roman" panose="02020603050405020304" pitchFamily="18" charset="0"/>
                <a:cs typeface="Times New Roman" panose="02020603050405020304" pitchFamily="18" charset="0"/>
              </a:rPr>
              <a:t>በአምላካዊ</a:t>
            </a:r>
            <a:r>
              <a:rPr lang="en-US" altLang="en-US" sz="4800" dirty="0">
                <a:solidFill>
                  <a:srgbClr val="7030A0"/>
                </a:solidFill>
                <a:latin typeface="Times New Roman" panose="02020603050405020304" pitchFamily="18" charset="0"/>
                <a:cs typeface="Times New Roman" panose="02020603050405020304" pitchFamily="18" charset="0"/>
              </a:rPr>
              <a:t> </a:t>
            </a:r>
            <a:r>
              <a:rPr lang="en-US" altLang="en-US" sz="4800" dirty="0" err="1">
                <a:solidFill>
                  <a:srgbClr val="7030A0"/>
                </a:solidFill>
                <a:latin typeface="Times New Roman" panose="02020603050405020304" pitchFamily="18" charset="0"/>
                <a:cs typeface="Times New Roman" panose="02020603050405020304" pitchFamily="18" charset="0"/>
              </a:rPr>
              <a:t>መገለጥ</a:t>
            </a:r>
            <a:r>
              <a:rPr lang="en-US" altLang="en-US" sz="4800" dirty="0">
                <a:solidFill>
                  <a:srgbClr val="7030A0"/>
                </a:solidFill>
                <a:latin typeface="Times New Roman" panose="02020603050405020304" pitchFamily="18" charset="0"/>
                <a:cs typeface="Times New Roman" panose="02020603050405020304" pitchFamily="18" charset="0"/>
              </a:rPr>
              <a:t> (Divine Revelation) </a:t>
            </a:r>
            <a:r>
              <a:rPr lang="en-US" altLang="en-US" sz="4800" dirty="0" err="1">
                <a:solidFill>
                  <a:srgbClr val="7030A0"/>
                </a:solidFill>
                <a:latin typeface="Times New Roman" panose="02020603050405020304" pitchFamily="18" charset="0"/>
                <a:cs typeface="Times New Roman" panose="02020603050405020304" pitchFamily="18" charset="0"/>
              </a:rPr>
              <a:t>ብቻ</a:t>
            </a:r>
            <a:r>
              <a:rPr lang="en-US" altLang="en-US" sz="4800" dirty="0">
                <a:solidFill>
                  <a:srgbClr val="7030A0"/>
                </a:solidFill>
                <a:latin typeface="Times New Roman" panose="02020603050405020304" pitchFamily="18" charset="0"/>
                <a:cs typeface="Times New Roman" panose="02020603050405020304" pitchFamily="18" charset="0"/>
              </a:rPr>
              <a:t> </a:t>
            </a:r>
            <a:r>
              <a:rPr lang="en-US" altLang="en-US" sz="4800" dirty="0" err="1">
                <a:solidFill>
                  <a:srgbClr val="7030A0"/>
                </a:solidFill>
                <a:latin typeface="Times New Roman" panose="02020603050405020304" pitchFamily="18" charset="0"/>
                <a:cs typeface="Times New Roman" panose="02020603050405020304" pitchFamily="18" charset="0"/>
              </a:rPr>
              <a:t>ነው</a:t>
            </a:r>
            <a:r>
              <a:rPr lang="en-US" altLang="en-US" sz="4800" dirty="0">
                <a:solidFill>
                  <a:srgbClr val="7030A0"/>
                </a:solidFill>
                <a:latin typeface="Times New Roman" panose="02020603050405020304" pitchFamily="18" charset="0"/>
                <a:cs typeface="Times New Roman" panose="02020603050405020304" pitchFamily="18" charset="0"/>
              </a:rPr>
              <a:t>፡፡ </a:t>
            </a:r>
          </a:p>
          <a:p>
            <a:pPr marL="0" indent="0" algn="just">
              <a:buNone/>
            </a:pPr>
            <a:br>
              <a:rPr lang="en-US" sz="4800" dirty="0">
                <a:solidFill>
                  <a:srgbClr val="7030A0"/>
                </a:solidFill>
                <a:latin typeface="Ebrima" panose="02000000000000000000" pitchFamily="2" charset="0"/>
                <a:ea typeface="Ebrima" panose="02000000000000000000" pitchFamily="2" charset="0"/>
                <a:cs typeface="Ebrima" panose="02000000000000000000" pitchFamily="2" charset="0"/>
              </a:rPr>
            </a:br>
            <a:endParaRPr lang="en-US" sz="4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667149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am-ET" sz="3600" dirty="0"/>
            </a:br>
            <a:endParaRPr lang="en-US"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
        <p:nvSpPr>
          <p:cNvPr id="3" name="Content Placeholder 2"/>
          <p:cNvSpPr>
            <a:spLocks noGrp="1"/>
          </p:cNvSpPr>
          <p:nvPr>
            <p:ph idx="1"/>
          </p:nvPr>
        </p:nvSpPr>
        <p:spPr/>
        <p:txBody>
          <a:bodyPr>
            <a:normAutofit/>
          </a:bodyPr>
          <a:lstStyle/>
          <a:p>
            <a:pPr algn="just"/>
            <a:r>
              <a:rPr lang="am-ET" sz="2800" dirty="0"/>
              <a:t>የሃይማኖት መጀመርያው መነሻው የቅዱሳን መላእክት አስተምህሮ ነው።</a:t>
            </a:r>
          </a:p>
          <a:p>
            <a:pPr algn="just"/>
            <a:r>
              <a:rPr lang="am-ET" sz="2800" dirty="0"/>
              <a:t>ሃይማኖት የተገለጠ ምሥጢር ነው።</a:t>
            </a:r>
          </a:p>
          <a:p>
            <a:pPr algn="just"/>
            <a:r>
              <a:rPr lang="en-US" altLang="en-US" sz="2800" dirty="0">
                <a:solidFill>
                  <a:srgbClr val="66FF66"/>
                </a:solidFill>
                <a:latin typeface="Power Geez Unicode1" panose="00000400000000000000" pitchFamily="2" charset="0"/>
              </a:rPr>
              <a:t>“</a:t>
            </a:r>
            <a:r>
              <a:rPr lang="en-US" altLang="en-US" sz="2800" dirty="0" err="1">
                <a:solidFill>
                  <a:srgbClr val="66FF66"/>
                </a:solidFill>
                <a:latin typeface="Power Geez Unicode1" panose="00000400000000000000" pitchFamily="2" charset="0"/>
              </a:rPr>
              <a:t>ለቅዱሳን</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አንድ</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ጊዜ</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ፈጽሞ</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ስለ</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ተሰጠ</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ሃይማኖት</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እንድትጋደሉ</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እየመከርኋችሁ</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እጽፍላችሁ</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ዘንድ</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ግድ</a:t>
            </a:r>
            <a:r>
              <a:rPr lang="en-US" altLang="en-US" sz="2800" dirty="0">
                <a:solidFill>
                  <a:srgbClr val="66FF66"/>
                </a:solidFill>
                <a:latin typeface="Power Geez Unicode1" panose="00000400000000000000" pitchFamily="2" charset="0"/>
              </a:rPr>
              <a:t> </a:t>
            </a:r>
            <a:r>
              <a:rPr lang="en-US" altLang="en-US" sz="2800" dirty="0" err="1">
                <a:solidFill>
                  <a:srgbClr val="66FF66"/>
                </a:solidFill>
                <a:latin typeface="Power Geez Unicode1" panose="00000400000000000000" pitchFamily="2" charset="0"/>
              </a:rPr>
              <a:t>ሆነብኝ</a:t>
            </a:r>
            <a:r>
              <a:rPr lang="am-ET" altLang="en-US" sz="2800" dirty="0">
                <a:solidFill>
                  <a:srgbClr val="66FF66"/>
                </a:solidFill>
                <a:latin typeface="Power Geez Unicode1" panose="00000400000000000000" pitchFamily="2" charset="0"/>
              </a:rPr>
              <a:t>”</a:t>
            </a:r>
            <a:r>
              <a:rPr lang="en-US" altLang="en-US" sz="2800" dirty="0">
                <a:latin typeface="Power Geez Unicode1" panose="00000400000000000000" pitchFamily="2" charset="0"/>
              </a:rPr>
              <a:t> </a:t>
            </a:r>
            <a:r>
              <a:rPr lang="en-US" altLang="en-US" sz="2800" dirty="0" err="1">
                <a:latin typeface="Power Geez Unicode1" panose="00000400000000000000" pitchFamily="2" charset="0"/>
              </a:rPr>
              <a:t>ይሁዳ</a:t>
            </a:r>
            <a:r>
              <a:rPr lang="en-US" altLang="en-US" sz="2800" dirty="0">
                <a:latin typeface="Power Geez Unicode1" panose="00000400000000000000" pitchFamily="2" charset="0"/>
              </a:rPr>
              <a:t> </a:t>
            </a:r>
            <a:r>
              <a:rPr lang="en-US" altLang="en-US" sz="2800" dirty="0">
                <a:latin typeface="Times New Roman" panose="02020603050405020304" pitchFamily="18" charset="0"/>
                <a:cs typeface="Times New Roman" panose="02020603050405020304" pitchFamily="18" charset="0"/>
              </a:rPr>
              <a:t>3</a:t>
            </a:r>
            <a:endParaRPr lang="am-ET" sz="2800" dirty="0"/>
          </a:p>
          <a:p>
            <a:pPr algn="just"/>
            <a:endParaRPr lang="en-US" sz="2800" dirty="0"/>
          </a:p>
        </p:txBody>
      </p:sp>
    </p:spTree>
    <p:extLst>
      <p:ext uri="{BB962C8B-B14F-4D97-AF65-F5344CB8AC3E}">
        <p14:creationId xmlns:p14="http://schemas.microsoft.com/office/powerpoint/2010/main" val="3845604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lgn="just">
              <a:buNone/>
            </a:pPr>
            <a:r>
              <a:rPr lang="am-ET" sz="4800" dirty="0">
                <a:solidFill>
                  <a:srgbClr val="7030A0"/>
                </a:solidFill>
                <a:latin typeface="Ebrima" panose="02000000000000000000" pitchFamily="2" charset="0"/>
                <a:ea typeface="Ebrima" panose="02000000000000000000" pitchFamily="2" charset="0"/>
                <a:cs typeface="Ebrima" panose="02000000000000000000" pitchFamily="2" charset="0"/>
              </a:rPr>
              <a:t>መላእክት ለማመስገን (ለማመን) ያበቃቸው ምንድን ነው?</a:t>
            </a:r>
            <a:endParaRPr lang="en-US" sz="4800" dirty="0">
              <a:solidFill>
                <a:srgbClr val="7030A0"/>
              </a:solidFill>
              <a:latin typeface="Ebrima" panose="02000000000000000000" pitchFamily="2" charset="0"/>
              <a:ea typeface="Ebrima" panose="02000000000000000000" pitchFamily="2" charset="0"/>
              <a:cs typeface="Ebrima" panose="02000000000000000000" pitchFamily="2" charset="0"/>
            </a:endParaRPr>
          </a:p>
          <a:p>
            <a:pPr marL="0" indent="0" algn="just">
              <a:buNone/>
            </a:pPr>
            <a:endParaRPr lang="en-US" sz="4800" dirty="0">
              <a:solidFill>
                <a:srgbClr val="7030A0"/>
              </a:solidFill>
            </a:endParaRPr>
          </a:p>
          <a:p>
            <a:pPr marL="0" indent="0" algn="just">
              <a:buNone/>
            </a:pPr>
            <a:r>
              <a:rPr lang="am-ET" sz="4800" dirty="0">
                <a:solidFill>
                  <a:srgbClr val="7030A0"/>
                </a:solidFill>
              </a:rPr>
              <a:t>አንዱነቱን ሦስትነቱን አውቀው ለማመስገን ያበቃቸው ምንድን ነው?</a:t>
            </a:r>
            <a:endParaRPr lang="en-US" sz="48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103136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a:bodyPr>
          <a:lstStyle/>
          <a:p>
            <a:pPr algn="just"/>
            <a:r>
              <a:rPr lang="am-ET" sz="2800" dirty="0"/>
              <a:t>መላእክት ላመኑት ሃይማኖት ግልጡ (ገሃዱ) ራሱ እግዚአብሔር ነው። ራሱ በገለጠላቸው መጠን ነው ያመኑት።</a:t>
            </a:r>
            <a:endParaRPr lang="en-US" sz="2800" dirty="0"/>
          </a:p>
          <a:p>
            <a:pPr algn="just"/>
            <a:r>
              <a:rPr lang="am-ET" sz="2800" dirty="0"/>
              <a:t>ሃይማኖት የምናምነው በተገለጠ መጠን ነውና “</a:t>
            </a:r>
            <a:r>
              <a:rPr lang="am-ET" sz="2800" b="1" dirty="0">
                <a:latin typeface="Ebrima" panose="02000000000000000000" pitchFamily="2" charset="0"/>
                <a:ea typeface="Ebrima" panose="02000000000000000000" pitchFamily="2" charset="0"/>
                <a:cs typeface="Ebrima" panose="02000000000000000000" pitchFamily="2" charset="0"/>
              </a:rPr>
              <a:t>ዝንቱ ብርሃን ኮኖሙ ጥበበ ወአእምሮ</a:t>
            </a:r>
            <a:r>
              <a:rPr lang="am-ET" sz="2800" dirty="0"/>
              <a:t>- ያ ብርሃን ጥበብና አእምሮ እውቀት ሆናቸው።” ቅዱስ ቅዱስ ብለው ለማመስገንም አበቃቸው። መቅድመ ወንጌል</a:t>
            </a:r>
            <a:endParaRPr lang="en-US" sz="2800" dirty="0"/>
          </a:p>
          <a:p>
            <a:pPr algn="just"/>
            <a:endParaRPr lang="en-US" sz="2800" dirty="0"/>
          </a:p>
        </p:txBody>
      </p:sp>
    </p:spTree>
    <p:extLst>
      <p:ext uri="{BB962C8B-B14F-4D97-AF65-F5344CB8AC3E}">
        <p14:creationId xmlns:p14="http://schemas.microsoft.com/office/powerpoint/2010/main" val="2079341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t>ብርሃኑ የጎህ ብርሃን ነው</a:t>
            </a:r>
            <a:r>
              <a:rPr lang="en-US" sz="2800" dirty="0"/>
              <a:t>::</a:t>
            </a:r>
            <a:r>
              <a:rPr lang="am-ET" sz="2800" dirty="0"/>
              <a:t>አንድነት ሦስትነት አለው። ምልዓት አለው፤ ርቀት አለው፤ ብርሃን አለው ያ አንድነትን ሦስትነትን ተረድተውበት አመስግነውበታል። </a:t>
            </a:r>
            <a:endParaRPr lang="en-US" sz="2800" dirty="0"/>
          </a:p>
          <a:p>
            <a:pPr algn="just"/>
            <a:r>
              <a:rPr lang="am-ET" sz="2800" dirty="0"/>
              <a:t>መላእክት ቅዱስ ብለው ለማመስገን ያበቃቸው ያ ብርሃን ነው። በተገለጠው ብርሃን አንድነት ሦስትነትን ተረድተዋል። ደቂቀ አዳም ደግሞ በተገለጠው ምሥጢር ነው የምንረዳው።እግዚአብሔር የሚታመነው ባሳየው ምሥጢር ስለሆነ። </a:t>
            </a:r>
            <a:endParaRPr lang="en-US" sz="2800" dirty="0"/>
          </a:p>
          <a:p>
            <a:pPr algn="just"/>
            <a:endParaRPr lang="en-US" sz="2800" dirty="0"/>
          </a:p>
          <a:p>
            <a:pPr algn="just"/>
            <a:endParaRPr lang="en-US" sz="2800" dirty="0"/>
          </a:p>
        </p:txBody>
      </p:sp>
    </p:spTree>
    <p:extLst>
      <p:ext uri="{BB962C8B-B14F-4D97-AF65-F5344CB8AC3E}">
        <p14:creationId xmlns:p14="http://schemas.microsoft.com/office/powerpoint/2010/main" val="4189959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t>ሃይማኖት ከመላእክት ትጀምራለች ከደቂቀ አዳም ትደርሳለች።  </a:t>
            </a:r>
          </a:p>
          <a:p>
            <a:pPr algn="just"/>
            <a:r>
              <a:rPr lang="am-ET" sz="2800" dirty="0"/>
              <a:t>መላእክት ያመኑት የተገለፀላቸውን አምላክ ነው። እኛ ደግሞ የምናምነው በተገለጠልን ምሥጢር (መጠን) ነው (እንደ አእምሮአችን ስፋት እንደ ሃይማኖታችን ጽናት ነው።)</a:t>
            </a:r>
            <a:endParaRPr lang="en-US" sz="2800" dirty="0"/>
          </a:p>
        </p:txBody>
      </p:sp>
    </p:spTree>
    <p:extLst>
      <p:ext uri="{BB962C8B-B14F-4D97-AF65-F5344CB8AC3E}">
        <p14:creationId xmlns:p14="http://schemas.microsoft.com/office/powerpoint/2010/main" val="289600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t>ከአዳም እስከ አብርሃም ድረስ የነበረው የድንግዝግዝ እምነት በአብርሃም ጊዜ ተገልጿል። </a:t>
            </a:r>
          </a:p>
          <a:p>
            <a:pPr algn="just"/>
            <a:r>
              <a:rPr lang="am-ET" sz="2800" dirty="0"/>
              <a:t>ሃይማኖት የተገለጠ ነው። በብሉይም በሐዲስም በየጊዜው የተገለጠ ነው። </a:t>
            </a:r>
            <a:endParaRPr lang="en-US" sz="2800" dirty="0"/>
          </a:p>
          <a:p>
            <a:pPr algn="just"/>
            <a:endParaRPr lang="en-US" sz="2800" dirty="0"/>
          </a:p>
        </p:txBody>
      </p:sp>
    </p:spTree>
    <p:extLst>
      <p:ext uri="{BB962C8B-B14F-4D97-AF65-F5344CB8AC3E}">
        <p14:creationId xmlns:p14="http://schemas.microsoft.com/office/powerpoint/2010/main" val="4118412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am-ET" dirty="0">
              <a:latin typeface="Ebrima" panose="02000000000000000000" pitchFamily="2" charset="0"/>
              <a:ea typeface="Calibri" panose="020F0502020204030204" pitchFamily="34" charset="0"/>
              <a:cs typeface="Ebrima" panose="02000000000000000000" pitchFamily="2" charset="0"/>
            </a:endParaRPr>
          </a:p>
          <a:p>
            <a:pPr marL="0" indent="0">
              <a:buNone/>
            </a:pPr>
            <a:endParaRPr lang="am-ET" dirty="0">
              <a:latin typeface="Ebrima" panose="02000000000000000000" pitchFamily="2" charset="0"/>
              <a:ea typeface="Calibri" panose="020F0502020204030204" pitchFamily="34" charset="0"/>
              <a:cs typeface="Ebrima" panose="02000000000000000000" pitchFamily="2" charset="0"/>
            </a:endParaRPr>
          </a:p>
          <a:p>
            <a:pPr marL="0" indent="0" algn="ctr">
              <a:buNone/>
            </a:pPr>
            <a:r>
              <a:rPr lang="am-ET" sz="4400" b="1" dirty="0">
                <a:solidFill>
                  <a:srgbClr val="7030A0"/>
                </a:solidFill>
                <a:latin typeface="Ebrima" panose="02000000000000000000" pitchFamily="2" charset="0"/>
                <a:ea typeface="Calibri" panose="020F0502020204030204" pitchFamily="34" charset="0"/>
                <a:cs typeface="Ebrima" panose="02000000000000000000" pitchFamily="2" charset="0"/>
              </a:rPr>
              <a:t>አብርሃም</a:t>
            </a:r>
            <a:r>
              <a:rPr lang="am-ET" sz="4400" b="1" dirty="0">
                <a:solidFill>
                  <a:srgbClr val="7030A0"/>
                </a:solidFill>
                <a:latin typeface="Times New Roman" panose="02020603050405020304" pitchFamily="18" charset="0"/>
                <a:ea typeface="Calibri" panose="020F0502020204030204" pitchFamily="34" charset="0"/>
              </a:rPr>
              <a:t> </a:t>
            </a:r>
            <a:r>
              <a:rPr lang="am-ET" sz="4400" b="1" dirty="0">
                <a:solidFill>
                  <a:srgbClr val="7030A0"/>
                </a:solidFill>
                <a:latin typeface="Ebrima" panose="02000000000000000000" pitchFamily="2" charset="0"/>
                <a:ea typeface="Calibri" panose="020F0502020204030204" pitchFamily="34" charset="0"/>
                <a:cs typeface="Ebrima" panose="02000000000000000000" pitchFamily="2" charset="0"/>
              </a:rPr>
              <a:t>ለማመን</a:t>
            </a:r>
            <a:r>
              <a:rPr lang="am-ET" sz="4400" b="1" dirty="0">
                <a:solidFill>
                  <a:srgbClr val="7030A0"/>
                </a:solidFill>
                <a:latin typeface="Times New Roman" panose="02020603050405020304" pitchFamily="18" charset="0"/>
                <a:ea typeface="Calibri" panose="020F0502020204030204" pitchFamily="34" charset="0"/>
              </a:rPr>
              <a:t> </a:t>
            </a:r>
            <a:r>
              <a:rPr lang="am-ET" sz="4400" b="1" dirty="0">
                <a:solidFill>
                  <a:srgbClr val="7030A0"/>
                </a:solidFill>
                <a:latin typeface="Ebrima" panose="02000000000000000000" pitchFamily="2" charset="0"/>
                <a:ea typeface="Calibri" panose="020F0502020204030204" pitchFamily="34" charset="0"/>
                <a:cs typeface="Ebrima" panose="02000000000000000000" pitchFamily="2" charset="0"/>
              </a:rPr>
              <a:t>ያበቃው ምንድን ነው?</a:t>
            </a:r>
            <a:endParaRPr lang="en-US" b="1" dirty="0">
              <a:solidFill>
                <a:srgbClr val="7030A0"/>
              </a:solidFill>
            </a:endParaRPr>
          </a:p>
        </p:txBody>
      </p:sp>
    </p:spTree>
    <p:extLst>
      <p:ext uri="{BB962C8B-B14F-4D97-AF65-F5344CB8AC3E}">
        <p14:creationId xmlns:p14="http://schemas.microsoft.com/office/powerpoint/2010/main" val="982456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t>የተገለጠለት ምሥጢር ነው። </a:t>
            </a:r>
            <a:r>
              <a:rPr lang="am-ET" sz="2800" b="1" dirty="0"/>
              <a:t>“አምላከ ፀሐይ ተናበበኒ</a:t>
            </a:r>
            <a:r>
              <a:rPr lang="am-ET" sz="2800" dirty="0"/>
              <a:t>”-</a:t>
            </a:r>
          </a:p>
          <a:p>
            <a:pPr algn="just"/>
            <a:r>
              <a:rPr lang="am-ET" sz="2800" dirty="0"/>
              <a:t>ዘፍ.18:1- ሦስትነት በአንድነት ተገልፆለት ተረዳ </a:t>
            </a:r>
          </a:p>
        </p:txBody>
      </p:sp>
    </p:spTree>
    <p:extLst>
      <p:ext uri="{BB962C8B-B14F-4D97-AF65-F5344CB8AC3E}">
        <p14:creationId xmlns:p14="http://schemas.microsoft.com/office/powerpoint/2010/main" val="3510401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lgn="just"/>
            <a:r>
              <a:rPr lang="am-ET" sz="2400" dirty="0"/>
              <a:t>ዘፍ. 12:1፤ </a:t>
            </a:r>
            <a:r>
              <a:rPr lang="en-US" sz="2400" dirty="0"/>
              <a:t>-- </a:t>
            </a:r>
            <a:r>
              <a:rPr lang="am-ET" sz="2400" dirty="0"/>
              <a:t>አብርሃምን አለው...</a:t>
            </a:r>
            <a:endParaRPr lang="en-US" sz="2400" dirty="0"/>
          </a:p>
          <a:p>
            <a:pPr lvl="1" algn="just"/>
            <a:r>
              <a:rPr lang="am-ET" sz="2400" dirty="0"/>
              <a:t>ኩፋሌ 10:33– </a:t>
            </a:r>
            <a:r>
              <a:rPr lang="am-ET" sz="2400" b="1" i="1" dirty="0"/>
              <a:t>“ከእርሱም ጋር ለጣዖት እንዳይሰግድ አባቱን ከመከተል ተለየ። ከሰው ልጆች ስህተትም ያድነው ዘንድ  ዕጣውም ርኩሰትና ፌዝን በመከተል ወደ ስሕተት እንዳይሆን ሁሉን ወደ ፈጠረ ወደ እግዚአብሔር ይጸልይ ነበር።”</a:t>
            </a:r>
          </a:p>
          <a:p>
            <a:pPr lvl="1" algn="just"/>
            <a:r>
              <a:rPr lang="am-ET" sz="2400" dirty="0"/>
              <a:t>ኩፋሌ 11:1-ፍጻሜ-- አብርሃም የጣዖቱን ቤት እንዳቃጠለ...</a:t>
            </a:r>
          </a:p>
          <a:p>
            <a:pPr lvl="1" algn="just"/>
            <a:r>
              <a:rPr lang="am-ET" sz="2400" b="1" dirty="0"/>
              <a:t>በአብርሃም ከገለጠው የቀረ ለልጆቹ ገልጿል። </a:t>
            </a:r>
            <a:endParaRPr lang="en-US" sz="2400" b="1" dirty="0"/>
          </a:p>
          <a:p>
            <a:pPr marL="457200" lvl="1" indent="0" algn="just">
              <a:buNone/>
            </a:pPr>
            <a:endParaRPr lang="en-US" sz="2400" dirty="0"/>
          </a:p>
          <a:p>
            <a:endParaRPr lang="en-US" dirty="0"/>
          </a:p>
        </p:txBody>
      </p:sp>
    </p:spTree>
    <p:extLst>
      <p:ext uri="{BB962C8B-B14F-4D97-AF65-F5344CB8AC3E}">
        <p14:creationId xmlns:p14="http://schemas.microsoft.com/office/powerpoint/2010/main" val="1061563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t>ዘፍ. 28:6-22 </a:t>
            </a:r>
            <a:r>
              <a:rPr lang="am-ET" sz="2400" dirty="0"/>
              <a:t>-</a:t>
            </a:r>
            <a:r>
              <a:rPr lang="am-ET" sz="2400" b="1" dirty="0"/>
              <a:t>ለያዕቆብም እግዚአብሔር ተገለጠለት።</a:t>
            </a:r>
            <a:r>
              <a:rPr lang="am-ET" sz="2800" dirty="0"/>
              <a:t> በአምሳለ ወሬዛ እየታገለው አድሮ ተገልጦለታል።... ያዕቆብ ሲያመልከው የነበረውን አምላክ የተገለጠለትን ነው። ስለዚህ ሃይማኖት ምንድን ነው? የተገለጠ ነው።</a:t>
            </a:r>
          </a:p>
          <a:p>
            <a:pPr algn="just"/>
            <a:r>
              <a:rPr lang="am-ET" sz="2800" dirty="0"/>
              <a:t>ሰው ያመጣው ሰው የፈለሰፈው የሰው ሥራ ሳይሆን፤ ራሱ ባለቤቱ ለሰው ልጆች የገለጠው ምሥጢር ነው።</a:t>
            </a:r>
          </a:p>
          <a:p>
            <a:pPr algn="just"/>
            <a:r>
              <a:rPr lang="am-ET" sz="2800" dirty="0"/>
              <a:t>ለያዕቆብ በአምሳለ ንጉሥ ፤ንጉሠ ነገሥትነቱን ገልጦለታል። ዘፍ. 28:6-22 (ሰዋስውን ባየ ጊዜ የእግዚአብሔር ልዕልና አሳይቶታል።)   </a:t>
            </a:r>
            <a:endParaRPr lang="en-US" sz="2800" dirty="0"/>
          </a:p>
          <a:p>
            <a:pPr algn="just"/>
            <a:endParaRPr lang="en-US" sz="2800" dirty="0"/>
          </a:p>
        </p:txBody>
      </p:sp>
    </p:spTree>
    <p:extLst>
      <p:ext uri="{BB962C8B-B14F-4D97-AF65-F5344CB8AC3E}">
        <p14:creationId xmlns:p14="http://schemas.microsoft.com/office/powerpoint/2010/main" val="3737846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t>ዘጸ. 3:1-12- እግዚአብሔር ከቁጥቋጠው ውስጥ ሙሴን ጠራው። </a:t>
            </a:r>
          </a:p>
          <a:p>
            <a:pPr algn="just"/>
            <a:r>
              <a:rPr lang="am-ET" sz="2800" dirty="0"/>
              <a:t>ለሙሴ ነበልባል ከሐመልማል (አንድነት ሦስትነትን) ገልጦለታል። ነበልባሉ ራሱ ነድ(አካል) አለው፣ ብርሃን አለው፤ ሙቀት አለው።</a:t>
            </a:r>
          </a:p>
          <a:p>
            <a:pPr algn="just"/>
            <a:r>
              <a:rPr lang="am-ET" sz="2800" dirty="0"/>
              <a:t>በዚህም ሙሴ አንድነትን ሦስትነት ለመረዳት በቅቷል።</a:t>
            </a:r>
          </a:p>
          <a:p>
            <a:pPr algn="just"/>
            <a:r>
              <a:rPr lang="am-ET" sz="2800" dirty="0"/>
              <a:t>በተገለጠለት ምሥጢር የተገለጠለትን አምላክ አመስግኗል</a:t>
            </a:r>
          </a:p>
        </p:txBody>
      </p:sp>
    </p:spTree>
    <p:extLst>
      <p:ext uri="{BB962C8B-B14F-4D97-AF65-F5344CB8AC3E}">
        <p14:creationId xmlns:p14="http://schemas.microsoft.com/office/powerpoint/2010/main" val="2242158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am-ET" dirty="0"/>
              <a:t>ዘጽ.4:1- ፍጻሜ  አልተገለጠልህም ቢሉኝሳ አለ? </a:t>
            </a:r>
          </a:p>
          <a:p>
            <a:pPr algn="just"/>
            <a:r>
              <a:rPr lang="am-ET" dirty="0"/>
              <a:t>እግዚአብሔርም ሙሴን ምልክት አሳየው።</a:t>
            </a:r>
          </a:p>
          <a:p>
            <a:pPr lvl="1" algn="just"/>
            <a:r>
              <a:rPr lang="am-ET" dirty="0"/>
              <a:t>በትሩን እባብ አድርጎ</a:t>
            </a:r>
          </a:p>
          <a:p>
            <a:pPr lvl="1" algn="just"/>
            <a:r>
              <a:rPr lang="am-ET" dirty="0"/>
              <a:t>እጁን ወደ ብብቱ አስገብቶ ለምጽ ሲይዘው</a:t>
            </a:r>
          </a:p>
          <a:p>
            <a:pPr lvl="1" algn="just"/>
            <a:r>
              <a:rPr lang="am-ET" dirty="0"/>
              <a:t>ወደ ዓለት ውሃ አፍስሶ ደም እንዲሆን በማድረግ</a:t>
            </a:r>
          </a:p>
          <a:p>
            <a:pPr algn="just"/>
            <a:r>
              <a:rPr lang="am-ET" dirty="0"/>
              <a:t> ስለዚህ ሙሴ ያመልከው የነበረ የተገለጠለትን ነው። </a:t>
            </a:r>
          </a:p>
          <a:p>
            <a:pPr algn="just"/>
            <a:r>
              <a:rPr lang="am-ET" dirty="0"/>
              <a:t>ሙሴ ህገ ኦሪትንም የሰራ በተገለጠለት መጠን ነው። ሙሴ ይህን ሁሉ ተአምር ያደረገው ከእግዚአብሔር እየተነጋገረ ነው። ይህ ደግሞ መገለጥ ነው። </a:t>
            </a:r>
            <a:endParaRPr lang="en-US" dirty="0"/>
          </a:p>
          <a:p>
            <a:pPr algn="just"/>
            <a:endParaRPr lang="en-US" dirty="0"/>
          </a:p>
        </p:txBody>
      </p:sp>
    </p:spTree>
    <p:extLst>
      <p:ext uri="{BB962C8B-B14F-4D97-AF65-F5344CB8AC3E}">
        <p14:creationId xmlns:p14="http://schemas.microsoft.com/office/powerpoint/2010/main" val="3793509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r>
              <a:rPr lang="am-ET" sz="2800" dirty="0"/>
              <a:t>ዘጸ. 19:11- </a:t>
            </a:r>
            <a:r>
              <a:rPr lang="am-ET" sz="2800" b="1" dirty="0"/>
              <a:t>ኢይትናገረነ ሙሴ አላ ይትናገረነ እግዚአብሔር</a:t>
            </a:r>
            <a:r>
              <a:rPr lang="am-ET" sz="2800" dirty="0"/>
              <a:t> ህዝቡ</a:t>
            </a:r>
          </a:p>
          <a:p>
            <a:pPr algn="just"/>
            <a:r>
              <a:rPr lang="am-ET" sz="2800" dirty="0"/>
              <a:t>ደብረ ሲና ላይ ሲወጡ እሳት፣ ነበልባል፣ብርሃን ጭስ ሲወጣ አዩ። በብርሃኑ ወልድን፣ በሙቀቱ መንፈስ ቅዱስን፣ በአካሉ አብን ተርድተውበታል። </a:t>
            </a:r>
          </a:p>
          <a:p>
            <a:pPr algn="just"/>
            <a:r>
              <a:rPr lang="am-ET" sz="2800" dirty="0"/>
              <a:t>በጨለማው ረቂቅነቱን ሥውርነቱን ተረድተውበታል። </a:t>
            </a:r>
          </a:p>
          <a:p>
            <a:pPr algn="just"/>
            <a:r>
              <a:rPr lang="am-ET" sz="2800" dirty="0"/>
              <a:t>በጉሙ ደግሞ ምሥጢረ ሥጋዌን ተረድተውበታል። ግልፅ የሆነ አምላክ የተገለጠ መሆኑን ለእስራኤል ገልጦላቸዋል።</a:t>
            </a:r>
            <a:endParaRPr lang="en-US" sz="2800" dirty="0"/>
          </a:p>
        </p:txBody>
      </p:sp>
    </p:spTree>
    <p:extLst>
      <p:ext uri="{BB962C8B-B14F-4D97-AF65-F5344CB8AC3E}">
        <p14:creationId xmlns:p14="http://schemas.microsoft.com/office/powerpoint/2010/main" val="2701835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endParaRPr lang="am-ET" sz="2800" b="1" dirty="0"/>
          </a:p>
          <a:p>
            <a:pPr algn="just"/>
            <a:endParaRPr lang="am-ET" sz="2800" b="1" dirty="0"/>
          </a:p>
          <a:p>
            <a:pPr marL="0" indent="0" algn="just">
              <a:buNone/>
            </a:pPr>
            <a:r>
              <a:rPr lang="am-ET" sz="2800" b="1" dirty="0"/>
              <a:t>ክርስትና እግዚአብሔር ለገለጠው ምሥጢር ራሱ በፈቀደው (በሰጠው) መጠን መገለጥ ነው። ሰው የፈለሰፈው ሳይሆን ባለቤቱ ያደረገው ነው።</a:t>
            </a:r>
            <a:endParaRPr lang="en-US" sz="2800" dirty="0"/>
          </a:p>
          <a:p>
            <a:pPr algn="just"/>
            <a:endParaRPr lang="en-US" sz="2800" dirty="0"/>
          </a:p>
        </p:txBody>
      </p:sp>
    </p:spTree>
    <p:extLst>
      <p:ext uri="{BB962C8B-B14F-4D97-AF65-F5344CB8AC3E}">
        <p14:creationId xmlns:p14="http://schemas.microsoft.com/office/powerpoint/2010/main" val="2515508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b="1" dirty="0"/>
              <a:t>1</a:t>
            </a:r>
            <a:r>
              <a:rPr lang="am-ET" sz="2800" dirty="0"/>
              <a:t>ሳሙ. 3:2-10 “...በዚያ ዘመን የእግዚአብሔር ቃል ክቡር ነበር። ራእይም አይገለጥም ነበር።....” ለሳሙኤል ግን ተገለጠለት። </a:t>
            </a:r>
          </a:p>
          <a:p>
            <a:pPr algn="just"/>
            <a:r>
              <a:rPr lang="am-ET" sz="2800" b="1" dirty="0"/>
              <a:t>1ነገ 3:5-11 “</a:t>
            </a:r>
            <a:r>
              <a:rPr lang="am-ET" sz="2800" dirty="0"/>
              <a:t>እግዚአብሔርም በገባዖን ለሰሎሞን በህልም ተገለጠለት። “እንድሰጥህ የምትፈልገውን ለምን” አለው።</a:t>
            </a:r>
            <a:endParaRPr lang="en-US" sz="2800" dirty="0"/>
          </a:p>
          <a:p>
            <a:pPr algn="just"/>
            <a:r>
              <a:rPr lang="am-ET" sz="2800" b="1" dirty="0"/>
              <a:t>1ነገ.9:2- </a:t>
            </a:r>
            <a:r>
              <a:rPr lang="am-ET" sz="2700" dirty="0"/>
              <a:t>እግዚአብሔር ለሰሎሞን ዳግመኛ እንደተገለጠለት</a:t>
            </a:r>
          </a:p>
          <a:p>
            <a:pPr algn="just"/>
            <a:r>
              <a:rPr lang="am-ET" sz="2400" b="1" dirty="0"/>
              <a:t>ኢሳ. 6:3-8 </a:t>
            </a:r>
            <a:r>
              <a:rPr lang="am-ET" sz="2400" dirty="0"/>
              <a:t>ለኢሳያስ በአንድነት በሦስትነት ተገለጠለት “የጌታንም ድምፅ “ማንን እልካለሁ? ማንስ ወደዚያ ህዝብ ይሄድልናል?” ሲል ሰማሁ። እኔም እነሆ ጌታየ እኔን ላከኝ አልሁ። እሱም...</a:t>
            </a:r>
          </a:p>
          <a:p>
            <a:pPr algn="just"/>
            <a:endParaRPr lang="en-US" sz="2800" dirty="0"/>
          </a:p>
        </p:txBody>
      </p:sp>
    </p:spTree>
    <p:extLst>
      <p:ext uri="{BB962C8B-B14F-4D97-AF65-F5344CB8AC3E}">
        <p14:creationId xmlns:p14="http://schemas.microsoft.com/office/powerpoint/2010/main" val="202059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am-ET" sz="2800" b="1" dirty="0">
                <a:latin typeface="Ebrima" panose="02000000000000000000" pitchFamily="2" charset="0"/>
                <a:ea typeface="Ebrima" panose="02000000000000000000" pitchFamily="2" charset="0"/>
                <a:cs typeface="Ebrima" panose="02000000000000000000" pitchFamily="2" charset="0"/>
              </a:rPr>
              <a:t>ሕዝ. 1:1-ፍጻሜ </a:t>
            </a:r>
            <a:r>
              <a:rPr lang="am-ET" sz="2800" dirty="0">
                <a:latin typeface="Ebrima" panose="02000000000000000000" pitchFamily="2" charset="0"/>
                <a:ea typeface="Ebrima" panose="02000000000000000000" pitchFamily="2" charset="0"/>
                <a:cs typeface="Ebrima" panose="02000000000000000000" pitchFamily="2" charset="0"/>
              </a:rPr>
              <a:t>ለህዝቅኤል እንዴት እነደተገለጠለት “ሰማያት ተከፈቱ የእግዚአብሔርንም ራእይ አየሁ.... አርባዕቱ እንስሳ= መንበረ ስብሐት ሳይርቀው አሳይቶታል</a:t>
            </a:r>
          </a:p>
          <a:p>
            <a:pPr algn="just"/>
            <a:r>
              <a:rPr lang="am-ET" sz="2800" b="1" dirty="0">
                <a:latin typeface="Ebrima" panose="02000000000000000000" pitchFamily="2" charset="0"/>
                <a:ea typeface="Ebrima" panose="02000000000000000000" pitchFamily="2" charset="0"/>
                <a:cs typeface="Ebrima" panose="02000000000000000000" pitchFamily="2" charset="0"/>
              </a:rPr>
              <a:t>ዳን. 7:13</a:t>
            </a:r>
            <a:r>
              <a:rPr lang="en-US" sz="2800" b="1" dirty="0">
                <a:latin typeface="Ebrima" panose="02000000000000000000" pitchFamily="2" charset="0"/>
                <a:ea typeface="Ebrima" panose="02000000000000000000" pitchFamily="2" charset="0"/>
                <a:cs typeface="Ebrima" panose="02000000000000000000" pitchFamily="2" charset="0"/>
              </a:rPr>
              <a:t> </a:t>
            </a:r>
            <a:r>
              <a:rPr lang="en-US" sz="2800" dirty="0">
                <a:latin typeface="Ebrima" panose="02000000000000000000" pitchFamily="2" charset="0"/>
                <a:ea typeface="Ebrima" panose="02000000000000000000" pitchFamily="2" charset="0"/>
                <a:cs typeface="Ebrima" panose="02000000000000000000" pitchFamily="2" charset="0"/>
              </a:rPr>
              <a:t>“</a:t>
            </a:r>
            <a:r>
              <a:rPr lang="am-ET" sz="2800" dirty="0">
                <a:latin typeface="Ebrima" panose="02000000000000000000" pitchFamily="2" charset="0"/>
                <a:ea typeface="Ebrima" panose="02000000000000000000" pitchFamily="2" charset="0"/>
                <a:cs typeface="Ebrima" panose="02000000000000000000" pitchFamily="2" charset="0"/>
              </a:rPr>
              <a:t>በሌሊትም ራእይ አየሁ፤ እነሆም የሰው ልጅ የሚመስል በሰማይ ደመና መጣ፣ </a:t>
            </a:r>
            <a:r>
              <a:rPr lang="am-ET" sz="2800" b="1" dirty="0">
                <a:latin typeface="Ebrima" panose="02000000000000000000" pitchFamily="2" charset="0"/>
                <a:ea typeface="Ebrima" panose="02000000000000000000" pitchFamily="2" charset="0"/>
                <a:cs typeface="Ebrima" panose="02000000000000000000" pitchFamily="2" charset="0"/>
              </a:rPr>
              <a:t>በዘመናትም ወደ ሸመገለው </a:t>
            </a:r>
            <a:r>
              <a:rPr lang="am-ET" sz="2800" dirty="0">
                <a:latin typeface="Ebrima" panose="02000000000000000000" pitchFamily="2" charset="0"/>
                <a:ea typeface="Ebrima" panose="02000000000000000000" pitchFamily="2" charset="0"/>
                <a:cs typeface="Ebrima" panose="02000000000000000000" pitchFamily="2" charset="0"/>
              </a:rPr>
              <a:t>ደረሰ፣ ወደ ፊቱም አቀረቡት ...ግዛቱም የማያልፍ የዘለዓለም ግዛት ነው፣ መንግሥቱም የማይጠፋ ነው።” </a:t>
            </a:r>
          </a:p>
          <a:p>
            <a:pPr lvl="1" algn="just"/>
            <a:r>
              <a:rPr lang="am-ET" sz="2400" dirty="0">
                <a:latin typeface="Ebrima" panose="02000000000000000000" pitchFamily="2" charset="0"/>
                <a:ea typeface="Ebrima" panose="02000000000000000000" pitchFamily="2" charset="0"/>
                <a:cs typeface="Ebrima" panose="02000000000000000000" pitchFamily="2" charset="0"/>
              </a:rPr>
              <a:t>ብሉየ መዋዕልነቱን (በዘመን የከበረ፣ በዘመን የሸመገለ- ለልማዱ ዘመን ሰውን ያስረጀዋል እሱ ግን ዘመንን ያስረጀዋል። </a:t>
            </a:r>
          </a:p>
          <a:p>
            <a:pPr lvl="1" algn="just"/>
            <a:r>
              <a:rPr lang="am-ET" sz="2400" dirty="0">
                <a:latin typeface="Ebrima" panose="02000000000000000000" pitchFamily="2" charset="0"/>
                <a:ea typeface="Ebrima" panose="02000000000000000000" pitchFamily="2" charset="0"/>
                <a:cs typeface="Ebrima" panose="02000000000000000000" pitchFamily="2" charset="0"/>
              </a:rPr>
              <a:t>መንግሥቱ ዘለዓለም፣ግዛቱም ለልጅ ልጅ ዘመን ነው። </a:t>
            </a:r>
            <a:endParaRPr lang="en-US" sz="2400" dirty="0">
              <a:latin typeface="Ebrima" panose="02000000000000000000" pitchFamily="2" charset="0"/>
              <a:ea typeface="Ebrima" panose="02000000000000000000" pitchFamily="2" charset="0"/>
              <a:cs typeface="Ebrima" panose="02000000000000000000" pitchFamily="2" charset="0"/>
            </a:endParaRPr>
          </a:p>
          <a:p>
            <a:pPr algn="just"/>
            <a:endParaRPr lang="am-ET" sz="2800" dirty="0">
              <a:latin typeface="Ebrima" panose="02000000000000000000" pitchFamily="2" charset="0"/>
              <a:ea typeface="Ebrima" panose="02000000000000000000" pitchFamily="2" charset="0"/>
              <a:cs typeface="Ebrima" panose="02000000000000000000" pitchFamily="2" charset="0"/>
            </a:endParaRPr>
          </a:p>
          <a:p>
            <a:pPr algn="just"/>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953722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am-ET" sz="2800" b="1" dirty="0"/>
              <a:t>ዳን. 2:19</a:t>
            </a:r>
            <a:r>
              <a:rPr lang="am-ET" sz="2800" dirty="0"/>
              <a:t>-”የዚያን ጊዜም ምሥጢሩ በሌሊት ራእይ ለዳንኤል ተገለጠለት።”  </a:t>
            </a:r>
          </a:p>
          <a:p>
            <a:pPr algn="just"/>
            <a:r>
              <a:rPr lang="am-ET" sz="2800" dirty="0"/>
              <a:t>በአምሳለ እብን፣ በአምሳለ ሰብእ ለዳንኤል ተገልጦለታል። </a:t>
            </a:r>
          </a:p>
          <a:p>
            <a:pPr lvl="1" algn="just"/>
            <a:r>
              <a:rPr lang="am-ET" dirty="0"/>
              <a:t>ያ ድንጋይ ወልድ ነው። </a:t>
            </a:r>
          </a:p>
          <a:p>
            <a:pPr lvl="1" algn="just"/>
            <a:r>
              <a:rPr lang="am-ET" dirty="0"/>
              <a:t>ሲፈጫቸው የነበሩት አህዛብ ነው። </a:t>
            </a:r>
          </a:p>
          <a:p>
            <a:pPr lvl="1" algn="just"/>
            <a:r>
              <a:rPr lang="am-ET" dirty="0"/>
              <a:t>ድንጋይ መምላቱ ምሉእነቱን ነው። </a:t>
            </a:r>
          </a:p>
          <a:p>
            <a:pPr algn="just"/>
            <a:r>
              <a:rPr lang="am-ET" sz="3000" dirty="0">
                <a:latin typeface="Ebrima" panose="02000000000000000000" pitchFamily="2" charset="0"/>
                <a:ea typeface="Ebrima" panose="02000000000000000000" pitchFamily="2" charset="0"/>
                <a:cs typeface="Ebrima" panose="02000000000000000000" pitchFamily="2" charset="0"/>
              </a:rPr>
              <a:t>ዳንኤል ያመልከው የነበረ የተገለጠለትን ነው።</a:t>
            </a:r>
          </a:p>
          <a:p>
            <a:pPr algn="just"/>
            <a:r>
              <a:rPr lang="am-ET" sz="3000" dirty="0">
                <a:latin typeface="Ebrima" panose="02000000000000000000" pitchFamily="2" charset="0"/>
                <a:ea typeface="Ebrima" panose="02000000000000000000" pitchFamily="2" charset="0"/>
                <a:cs typeface="Ebrima" panose="02000000000000000000" pitchFamily="2" charset="0"/>
              </a:rPr>
              <a:t>በህገ ኦሪትም ሆነ በህገ አበው እግዚአብሔርን ያመልኩት የነበረ በተገለጠላቸው መጠን ነው። ሃይማኖት የተገለጠ አምልኮት ነውና። </a:t>
            </a:r>
            <a:endParaRPr lang="en-US" sz="3000" dirty="0">
              <a:latin typeface="Ebrima" panose="02000000000000000000" pitchFamily="2" charset="0"/>
              <a:ea typeface="Ebrima" panose="02000000000000000000" pitchFamily="2" charset="0"/>
              <a:cs typeface="Ebrima" panose="02000000000000000000" pitchFamily="2" charset="0"/>
            </a:endParaRPr>
          </a:p>
          <a:p>
            <a:pPr algn="just"/>
            <a:endParaRPr lang="en-US" dirty="0"/>
          </a:p>
        </p:txBody>
      </p:sp>
    </p:spTree>
    <p:extLst>
      <p:ext uri="{BB962C8B-B14F-4D97-AF65-F5344CB8AC3E}">
        <p14:creationId xmlns:p14="http://schemas.microsoft.com/office/powerpoint/2010/main" val="31916451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br>
              <a:rPr lang="en-US" dirty="0"/>
            </a:br>
            <a:r>
              <a:rPr lang="am-ET" sz="3600" b="1" dirty="0">
                <a:solidFill>
                  <a:srgbClr val="7030A0"/>
                </a:solidFill>
                <a:latin typeface="Ebrima" panose="02000000000000000000" pitchFamily="2" charset="0"/>
                <a:ea typeface="Ebrima" panose="02000000000000000000" pitchFamily="2" charset="0"/>
                <a:cs typeface="Ebrima" panose="02000000000000000000" pitchFamily="2" charset="0"/>
              </a:rPr>
              <a:t>መገለጥ በሐዲስ ኪዳን</a:t>
            </a:r>
            <a:br>
              <a:rPr lang="en-US" dirty="0"/>
            </a:br>
            <a:endParaRPr lang="en-US" dirty="0"/>
          </a:p>
        </p:txBody>
      </p:sp>
      <p:sp>
        <p:nvSpPr>
          <p:cNvPr id="3" name="Content Placeholder 2"/>
          <p:cNvSpPr>
            <a:spLocks noGrp="1"/>
          </p:cNvSpPr>
          <p:nvPr>
            <p:ph idx="1"/>
          </p:nvPr>
        </p:nvSpPr>
        <p:spPr/>
        <p:txBody>
          <a:bodyPr>
            <a:normAutofit lnSpcReduction="10000"/>
          </a:bodyPr>
          <a:lstStyle/>
          <a:p>
            <a:pPr algn="just"/>
            <a:r>
              <a:rPr lang="am-ET" sz="2800" dirty="0"/>
              <a:t>የሐዲስ ኪዳን አምልኮታችን የ</a:t>
            </a:r>
            <a:r>
              <a:rPr lang="en-US" sz="2800" dirty="0" err="1"/>
              <a:t>እግዚአብሔር</a:t>
            </a:r>
            <a:r>
              <a:rPr lang="en-US" sz="2800" dirty="0"/>
              <a:t> </a:t>
            </a:r>
            <a:r>
              <a:rPr lang="am-ET" sz="2800" dirty="0"/>
              <a:t>ወልድ መገለጥ ነው። </a:t>
            </a:r>
            <a:endParaRPr lang="en-US" sz="2800" dirty="0"/>
          </a:p>
          <a:p>
            <a:pPr algn="just"/>
            <a:r>
              <a:rPr lang="am-ET" sz="2800" dirty="0"/>
              <a:t>ሉቃ. 2:8-20 “የእግዚአብሔርም ብርሃን በፊታቸው አበራ።...” </a:t>
            </a:r>
          </a:p>
          <a:p>
            <a:pPr lvl="1" algn="just"/>
            <a:r>
              <a:rPr lang="am-ET" sz="2400" dirty="0"/>
              <a:t>ለኖሎትም ለመላእክትም ተገለጠ። </a:t>
            </a:r>
          </a:p>
          <a:p>
            <a:pPr lvl="1" algn="just"/>
            <a:r>
              <a:rPr lang="am-ET" sz="2400" dirty="0"/>
              <a:t>ትጸንሲ ያለው ተፈጸመ። </a:t>
            </a:r>
          </a:p>
          <a:p>
            <a:pPr lvl="1" algn="just"/>
            <a:r>
              <a:rPr lang="am-ET" sz="2400" dirty="0"/>
              <a:t>መላእክትም ደቂቀ አዳምም እንዲያምኑ፣ አብረው እንዲዘምሩ ያደረገው  መገለጡ ነው።</a:t>
            </a:r>
            <a:endParaRPr lang="en-US" sz="2400" dirty="0"/>
          </a:p>
          <a:p>
            <a:pPr algn="just"/>
            <a:r>
              <a:rPr lang="am-ET" sz="2800" dirty="0"/>
              <a:t>ሮሜ. 1:2- አስቀድሞ በነቢያት ከዳዊት መወለዱን የተናገረ፣ በሰው ሥጋ የተገለጠ እርሱ ነው። የተገለጠ እርሱ ሰው መሆኑን ሥጋችን ባሕርይ ማድረጉን እናምነዋለን። </a:t>
            </a:r>
            <a:endParaRPr lang="en-US" sz="2800" dirty="0"/>
          </a:p>
        </p:txBody>
      </p:sp>
    </p:spTree>
    <p:extLst>
      <p:ext uri="{BB962C8B-B14F-4D97-AF65-F5344CB8AC3E}">
        <p14:creationId xmlns:p14="http://schemas.microsoft.com/office/powerpoint/2010/main" val="4202786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t>በምንድነው አምላክ የሆነውን ሰው የምታመልኩ ከተባለ፦ </a:t>
            </a:r>
          </a:p>
          <a:p>
            <a:pPr lvl="1" algn="just"/>
            <a:r>
              <a:rPr lang="am-ET" dirty="0"/>
              <a:t>በተገለጠልን መጠን ነው።</a:t>
            </a:r>
          </a:p>
          <a:p>
            <a:pPr lvl="1" algn="just"/>
            <a:r>
              <a:rPr lang="am-ET" dirty="0"/>
              <a:t>ሥጋ ተዋሕዶ ባየነው መጠን።</a:t>
            </a:r>
          </a:p>
          <a:p>
            <a:pPr lvl="1" algn="just"/>
            <a:r>
              <a:rPr lang="am-ET" dirty="0"/>
              <a:t>ሥጋን ተዋህዶ በተረዳን መጠን። </a:t>
            </a:r>
          </a:p>
          <a:p>
            <a:pPr lvl="1" algn="just"/>
            <a:r>
              <a:rPr lang="am-ET" dirty="0"/>
              <a:t>ራሱ በገለጠልን መጠን ምሥጢረ ተዋሕዶን አምነን እንሄዳለን። ይህን ያደረገ ደግሞ ራሱ ነው።</a:t>
            </a:r>
            <a:endParaRPr lang="en-US" dirty="0"/>
          </a:p>
          <a:p>
            <a:pPr algn="just"/>
            <a:endParaRPr lang="en-US" sz="2800" dirty="0"/>
          </a:p>
        </p:txBody>
      </p:sp>
    </p:spTree>
    <p:extLst>
      <p:ext uri="{BB962C8B-B14F-4D97-AF65-F5344CB8AC3E}">
        <p14:creationId xmlns:p14="http://schemas.microsoft.com/office/powerpoint/2010/main" val="1348634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ሃይማኖት አንድ ሰው በፈለገው ሃሳብ ይሄ ይሁንልኝ፤ ይሄ ይሻሻልልኝ ብሎ የሚያስቀጥለው አይደለም።</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ማቴ. 3:16 ”የአብ መገለጥ፣ የወልድ መገለጥ፣ የመንፈስ ቅዱስ መገለጥ- በአምሳለ ርግብ ታየ። ...” መታየት መገለጥ ነው። ስለዚህ አንድነቱን ሦስትነቱን የምታምኑት ለምንድን ነው ከተባለ ስለተገለጠ ነው። </a:t>
            </a:r>
          </a:p>
          <a:p>
            <a:pPr algn="just"/>
            <a:r>
              <a:rPr lang="am-ET" sz="2800" b="1" dirty="0"/>
              <a:t>ባሕርዩንም ገልጧል። </a:t>
            </a:r>
            <a:r>
              <a:rPr lang="am-ET" sz="2800" dirty="0"/>
              <a:t>ማቴ.17:1 ደብረ ታቦርን- ግርማ መለኮቱን ለደቀ መዛሙርቱ ገለጠ።</a:t>
            </a:r>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3986380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t>የመለኮትን ባሕርይ አስፈሪ ግርማ መሆኑን አስቸጋሪ መሆኑን ገለጠ። ግርማ መለኮት መኖሩን በምን እናምናለን? ስለተገለጠልን። </a:t>
            </a:r>
          </a:p>
          <a:p>
            <a:pPr lvl="1" algn="just"/>
            <a:r>
              <a:rPr lang="am-ET" sz="2400" dirty="0"/>
              <a:t>“</a:t>
            </a:r>
            <a:r>
              <a:rPr lang="am-ET" sz="2400" b="1" dirty="0"/>
              <a:t>ወተወለጠ አርአያሆሙ በቅድሜሆሙ ወናሁ አስተርአየ ሙሴ ወኤልያስ እንዘ ይትናገሩ ምስሌሁ-</a:t>
            </a:r>
            <a:r>
              <a:rPr lang="am-ET" sz="2400" dirty="0"/>
              <a:t> መልኩ ተለወጠ፤ ተገለጠላቸው።</a:t>
            </a:r>
            <a:endParaRPr lang="en-US" sz="2400" dirty="0">
              <a:latin typeface="Ebrima" panose="02000000000000000000" pitchFamily="2" charset="0"/>
              <a:ea typeface="Ebrima" panose="02000000000000000000" pitchFamily="2" charset="0"/>
              <a:cs typeface="Ebrima" panose="02000000000000000000" pitchFamily="2" charset="0"/>
            </a:endParaRPr>
          </a:p>
          <a:p>
            <a:pPr algn="just"/>
            <a:r>
              <a:rPr lang="en-US" sz="2800" dirty="0"/>
              <a:t> </a:t>
            </a:r>
            <a:r>
              <a:rPr lang="am-ET" sz="2800" dirty="0"/>
              <a:t>ስለዚህ በተገለጠላቸው ምሥጢር ሐዋርያቱ አስተምረዋል። </a:t>
            </a:r>
            <a:endParaRPr lang="en-US" sz="2800" dirty="0"/>
          </a:p>
        </p:txBody>
      </p:sp>
    </p:spTree>
    <p:extLst>
      <p:ext uri="{BB962C8B-B14F-4D97-AF65-F5344CB8AC3E}">
        <p14:creationId xmlns:p14="http://schemas.microsoft.com/office/powerpoint/2010/main" val="17878373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am-ET" dirty="0"/>
              <a:t>ሉቃ. 24:30 - ዓይናቸው ተገለጠ አዩትም፤ </a:t>
            </a:r>
          </a:p>
          <a:p>
            <a:pPr lvl="1" algn="just"/>
            <a:r>
              <a:rPr lang="am-ET" dirty="0"/>
              <a:t>ያ ማለት በየመንገዱ ላልተረዱት ሰው ሃይማኖታቸውን ለማጽናት እግዚአብሔር ራሱን ይገልጣል። </a:t>
            </a:r>
          </a:p>
          <a:p>
            <a:pPr lvl="1" algn="just"/>
            <a:r>
              <a:rPr lang="am-ET" dirty="0"/>
              <a:t>ስለዚህ እነዚያ ሰዎች ያስተማሩት እምነት ምንድነው ከተባለ የተገለጠ እምነት ነው።</a:t>
            </a:r>
          </a:p>
          <a:p>
            <a:pPr algn="just"/>
            <a:r>
              <a:rPr lang="am-ET" sz="2800" dirty="0"/>
              <a:t>ዮሐ. 21:14፤ 1ኛ ቆሮ 15:5-9፤ ግ.ሐዋ. 2:1-21፤ 10:9፣ 1ኛ ጢሞ. 3:15-16፤ ራእ. 1:1--- በጠቅላላ የመገለጡ ምሥጢር ያሳያል። </a:t>
            </a:r>
            <a:endParaRPr lang="en-US" sz="2800" dirty="0"/>
          </a:p>
          <a:p>
            <a:pPr algn="just"/>
            <a:endParaRPr lang="en-US" dirty="0"/>
          </a:p>
        </p:txBody>
      </p:sp>
    </p:spTree>
    <p:extLst>
      <p:ext uri="{BB962C8B-B14F-4D97-AF65-F5344CB8AC3E}">
        <p14:creationId xmlns:p14="http://schemas.microsoft.com/office/powerpoint/2010/main" val="3443294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lvl="0"/>
            <a:r>
              <a:rPr lang="am-ET" sz="2800" dirty="0"/>
              <a:t>አንዳችም እንኳን ሳይገለጥ ያደረግነው ነገር የለም።</a:t>
            </a:r>
          </a:p>
          <a:p>
            <a:pPr lvl="1"/>
            <a:r>
              <a:rPr lang="am-ET" sz="2400" dirty="0"/>
              <a:t>ለመላእክት የታያቸው፤ </a:t>
            </a:r>
          </a:p>
          <a:p>
            <a:pPr lvl="1"/>
            <a:r>
              <a:rPr lang="am-ET" sz="2400" dirty="0"/>
              <a:t>በአህዛብ የተሰበከው፤ </a:t>
            </a:r>
          </a:p>
          <a:p>
            <a:pPr lvl="1" algn="just"/>
            <a:r>
              <a:rPr lang="am-ET" sz="2400" b="1" dirty="0"/>
              <a:t>ወተአምነ ውስተ ዓለም</a:t>
            </a:r>
            <a:r>
              <a:rPr lang="am-ET" sz="2400" dirty="0"/>
              <a:t>- በዓለም የታመነ በሥጋ የተገለጠ እርሱ ነው።</a:t>
            </a:r>
          </a:p>
          <a:p>
            <a:pPr algn="just"/>
            <a:endParaRPr lang="en-US" dirty="0"/>
          </a:p>
        </p:txBody>
      </p:sp>
    </p:spTree>
    <p:extLst>
      <p:ext uri="{BB962C8B-B14F-4D97-AF65-F5344CB8AC3E}">
        <p14:creationId xmlns:p14="http://schemas.microsoft.com/office/powerpoint/2010/main" val="21673609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ግ.ሐዋ 2፦- ሐዋርያት ምሥጢረ መንፈስ ቅዱስን አውቀው በተገለጠላቸው አምነዋል። ሃይማኖት የተገለጠ እንጂ ሰው የሰራው አለመሆኑን በዚህ እናውቃለን። ስለዚህ ነው ሃይማኖት አይሻሻልም የሚባለው። </a:t>
            </a:r>
          </a:p>
          <a:p>
            <a:pPr algn="just"/>
            <a:r>
              <a:rPr lang="am-ET" sz="2800" dirty="0">
                <a:latin typeface="Ebrima" panose="02000000000000000000" pitchFamily="2" charset="0"/>
                <a:ea typeface="Ebrima" panose="02000000000000000000" pitchFamily="2" charset="0"/>
                <a:cs typeface="Ebrima" panose="02000000000000000000" pitchFamily="2" charset="0"/>
              </a:rPr>
              <a:t>ሃይማኖት ራሱ እግዚአብሔር ተገልጦ ይሄን አድርጉ ካለ ሊሻሻል ይችላል እንጂ ፍጡር በባሕርዩ ሊያሻሻለው አይችልም።እግዚአብሔር ያላደረገውን ማድረግ ስለማይቻል ነው።</a:t>
            </a:r>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338135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t>ለእኛ ዛሬ መገለጥ ያስፈልጋል አያስፈልግም? በተገለጠው እናምናለን፤ ከዚህ በኋላም እንደማይገለጥ እናምናለን። </a:t>
            </a:r>
          </a:p>
          <a:p>
            <a:pPr algn="just"/>
            <a:r>
              <a:rPr lang="am-ET" sz="2800" dirty="0"/>
              <a:t>ማቴ. 24:1 </a:t>
            </a:r>
          </a:p>
          <a:p>
            <a:pPr algn="just"/>
            <a:r>
              <a:rPr lang="am-ET" sz="2800" dirty="0"/>
              <a:t>በሐዋርያት የተገለጠው በእኛ ዓይን ነው። አባ ሕርያቆስ “አየነው በላነው ጠጣን...” የእነሱን ዓይን አድርገን እኛ እናየዋለን ማለት ነው። </a:t>
            </a:r>
          </a:p>
          <a:p>
            <a:pPr algn="just"/>
            <a:r>
              <a:rPr lang="am-ET" sz="2800" dirty="0">
                <a:solidFill>
                  <a:srgbClr val="FF0000"/>
                </a:solidFill>
              </a:rPr>
              <a:t>ሌሎች ተገለጠ እያሉ የሚናገሩት ነገር???</a:t>
            </a:r>
            <a:endParaRPr lang="en-US" sz="2800" dirty="0">
              <a:solidFill>
                <a:srgbClr val="FF0000"/>
              </a:solidFill>
            </a:endParaRPr>
          </a:p>
          <a:p>
            <a:pPr algn="just"/>
            <a:endParaRPr lang="en-US" sz="2800" dirty="0"/>
          </a:p>
        </p:txBody>
      </p:sp>
    </p:spTree>
    <p:extLst>
      <p:ext uri="{BB962C8B-B14F-4D97-AF65-F5344CB8AC3E}">
        <p14:creationId xmlns:p14="http://schemas.microsoft.com/office/powerpoint/2010/main" val="37243666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m-ET" dirty="0"/>
              <a:t>ማጠቃለያ</a:t>
            </a:r>
            <a:endParaRPr lang="en-US" dirty="0"/>
          </a:p>
        </p:txBody>
      </p:sp>
      <p:sp>
        <p:nvSpPr>
          <p:cNvPr id="3" name="Content Placeholder 2"/>
          <p:cNvSpPr>
            <a:spLocks noGrp="1"/>
          </p:cNvSpPr>
          <p:nvPr>
            <p:ph idx="1"/>
          </p:nvPr>
        </p:nvSpPr>
        <p:spPr/>
        <p:txBody>
          <a:bodyPr>
            <a:normAutofit lnSpcReduction="10000"/>
          </a:bodyPr>
          <a:lstStyle/>
          <a:p>
            <a:pPr algn="just"/>
            <a:r>
              <a:rPr lang="am-ET" dirty="0"/>
              <a:t>እግዚአብሔር የተገለጠው እንዴት ነው ከተባለ፤ </a:t>
            </a:r>
          </a:p>
          <a:p>
            <a:pPr lvl="1" algn="just"/>
            <a:r>
              <a:rPr lang="am-ET" dirty="0"/>
              <a:t>በህገ ልቡና ተገልጧል፡ በህገ ልቦና መገለጡ በህገ ኦሪት ይታወሳል። </a:t>
            </a:r>
          </a:p>
          <a:p>
            <a:pPr lvl="1" algn="just"/>
            <a:r>
              <a:rPr lang="am-ET" dirty="0"/>
              <a:t>በህገ ኦሪት የተገለጠው ትንቢት ፣ በህገ ወንጌል አብቅቷል። </a:t>
            </a:r>
          </a:p>
          <a:p>
            <a:pPr lvl="1" algn="just"/>
            <a:r>
              <a:rPr lang="am-ET" dirty="0"/>
              <a:t>ከህገ ወንጌል በኋላ ሌላ መገለጥ የለም። በዕለተ ምጽአት ይደመድማል።  </a:t>
            </a:r>
          </a:p>
          <a:p>
            <a:pPr lvl="1" algn="just"/>
            <a:r>
              <a:rPr lang="am-ET" dirty="0"/>
              <a:t>አሁን ያለው መገለጥ አያስኬድም፤  መጽሐፍ እግዚአብሔር ተገልጧል ይላል። አሁን ያለው መገለጥ ደግሞ አይወለድም ነው የሚለው። </a:t>
            </a:r>
            <a:endParaRPr lang="en-US" dirty="0"/>
          </a:p>
        </p:txBody>
      </p:sp>
    </p:spTree>
    <p:extLst>
      <p:ext uri="{BB962C8B-B14F-4D97-AF65-F5344CB8AC3E}">
        <p14:creationId xmlns:p14="http://schemas.microsoft.com/office/powerpoint/2010/main" val="41422256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r>
              <a:rPr lang="am-ET" sz="2800" dirty="0"/>
              <a:t>“አኀውየ ኢትእመንዋ ለመንፈስ- መንፈስን ሁሉ አትመኗት።” በፕሮቴስታንቱ ዓለም መገለጥ ትልቁ ትምህርት ነው። የእኛ አይደለም፤ የእኛ መድኃኔ ዓለም ኢየሱስ ክርስቶስ ነው። ተገልጧል፤ ኋላ ይመጣል። </a:t>
            </a:r>
          </a:p>
          <a:p>
            <a:pPr algn="just"/>
            <a:r>
              <a:rPr lang="am-ET" sz="2800" dirty="0"/>
              <a:t>የነሱ “የሱስ ጌታ--ሱስ ለያዘው ሰው ጌታ እንደማለት” ነው። ያ ሊገለጥላቸው ይሆናል። </a:t>
            </a:r>
            <a:endParaRPr lang="en-US" sz="2800" dirty="0"/>
          </a:p>
        </p:txBody>
      </p:sp>
    </p:spTree>
    <p:extLst>
      <p:ext uri="{BB962C8B-B14F-4D97-AF65-F5344CB8AC3E}">
        <p14:creationId xmlns:p14="http://schemas.microsoft.com/office/powerpoint/2010/main" val="29056284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እግዚአብሔር መግለጥ ካለበት ባሕርዩን ሳይቀይር ራሱ ነው መግለጥ ያለበት። </a:t>
            </a:r>
          </a:p>
          <a:p>
            <a:pPr algn="just"/>
            <a:r>
              <a:rPr lang="am-ET" sz="2800" dirty="0">
                <a:latin typeface="Ebrima" panose="02000000000000000000" pitchFamily="2" charset="0"/>
                <a:ea typeface="Ebrima" panose="02000000000000000000" pitchFamily="2" charset="0"/>
                <a:cs typeface="Ebrima" panose="02000000000000000000" pitchFamily="2" charset="0"/>
              </a:rPr>
              <a:t>ለሙሴ የተገለጠው ለሐዋርያት የተገለጠው ነው። አብርሃም አባታችን ትላላችሁ...የአብርሃምን ሥራ በሰራችሁ።  ስለዚህ ለአብርሃም የተገለጠው ለሐዋርያት ተገልጧል። </a:t>
            </a:r>
          </a:p>
          <a:p>
            <a:pPr algn="just"/>
            <a:r>
              <a:rPr lang="am-ET" sz="2800" dirty="0">
                <a:latin typeface="Ebrima" panose="02000000000000000000" pitchFamily="2" charset="0"/>
                <a:ea typeface="Ebrima" panose="02000000000000000000" pitchFamily="2" charset="0"/>
                <a:cs typeface="Ebrima" panose="02000000000000000000" pitchFamily="2" charset="0"/>
              </a:rPr>
              <a:t>ለሙሴ የተገለጠው ደግሞ ለሐዋርያት ተገልጧል። ምክንያቱም ለሙሴ በደብረ ሲና ነው የተገለጠው ቀጥሎ ደግሞ በደብረ ታቦር ከሐዋርያት ጋር ተገልጧል። እግዚአብሔር ግልጥነቱን አይቀያይርም። </a:t>
            </a:r>
          </a:p>
          <a:p>
            <a:pPr algn="just"/>
            <a:r>
              <a:rPr lang="am-ET" sz="2800" dirty="0"/>
              <a:t>ሃይማኖት በኅብረት የምንድንበት ምሥጢር ነው።</a:t>
            </a:r>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9323826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7030A0"/>
                </a:solidFill>
                <a:latin typeface="Ebrima" panose="02000000000000000000" pitchFamily="2" charset="0"/>
                <a:ea typeface="Ebrima" panose="02000000000000000000" pitchFamily="2" charset="0"/>
                <a:cs typeface="Ebrima" panose="02000000000000000000" pitchFamily="2" charset="0"/>
              </a:rPr>
              <a:t>የክርስትና</a:t>
            </a:r>
            <a:r>
              <a:rPr lang="en-US" b="1" dirty="0">
                <a:solidFill>
                  <a:srgbClr val="7030A0"/>
                </a:solidFill>
                <a:latin typeface="Ebrima" panose="02000000000000000000" pitchFamily="2" charset="0"/>
                <a:ea typeface="Ebrima" panose="02000000000000000000" pitchFamily="2" charset="0"/>
                <a:cs typeface="Ebrima" panose="02000000000000000000" pitchFamily="2" charset="0"/>
              </a:rPr>
              <a:t> </a:t>
            </a:r>
            <a:r>
              <a:rPr lang="en-US" b="1" dirty="0" err="1">
                <a:solidFill>
                  <a:srgbClr val="7030A0"/>
                </a:solidFill>
                <a:latin typeface="Ebrima" panose="02000000000000000000" pitchFamily="2" charset="0"/>
                <a:ea typeface="Ebrima" panose="02000000000000000000" pitchFamily="2" charset="0"/>
                <a:cs typeface="Ebrima" panose="02000000000000000000" pitchFamily="2" charset="0"/>
              </a:rPr>
              <a:t>ሃይማኖት</a:t>
            </a:r>
            <a:endParaRPr lang="en-US" b="1"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
        <p:nvSpPr>
          <p:cNvPr id="3" name="Content Placeholder 2"/>
          <p:cNvSpPr>
            <a:spLocks noGrp="1"/>
          </p:cNvSpPr>
          <p:nvPr>
            <p:ph idx="1"/>
          </p:nvPr>
        </p:nvSpPr>
        <p:spPr/>
        <p:txBody>
          <a:bodyPr>
            <a:normAutofit/>
          </a:bodyPr>
          <a:lstStyle/>
          <a:p>
            <a:pPr algn="just"/>
            <a:r>
              <a:rPr lang="en-US" altLang="en-US" sz="2800" dirty="0" err="1">
                <a:latin typeface="Ebrima" panose="02000000000000000000" pitchFamily="2" charset="0"/>
                <a:ea typeface="Ebrima" panose="02000000000000000000" pitchFamily="2" charset="0"/>
                <a:cs typeface="Ebrima" panose="02000000000000000000" pitchFamily="2" charset="0"/>
              </a:rPr>
              <a:t>የክርስትና</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ሃይማኖት</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በሰዎች</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የተመሠረተ</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ሃይማኖት</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አይደለም</a:t>
            </a:r>
            <a:r>
              <a:rPr lang="en-US" altLang="en-US" sz="2800" dirty="0">
                <a:latin typeface="Ebrima" panose="02000000000000000000" pitchFamily="2" charset="0"/>
                <a:ea typeface="Ebrima" panose="02000000000000000000" pitchFamily="2" charset="0"/>
                <a:cs typeface="Ebrima" panose="02000000000000000000" pitchFamily="2" charset="0"/>
              </a:rPr>
              <a:t>፡፡ </a:t>
            </a:r>
          </a:p>
          <a:p>
            <a:pPr algn="just"/>
            <a:r>
              <a:rPr lang="en-US" altLang="en-US" sz="2800" dirty="0" err="1">
                <a:latin typeface="Ebrima" panose="02000000000000000000" pitchFamily="2" charset="0"/>
                <a:ea typeface="Ebrima" panose="02000000000000000000" pitchFamily="2" charset="0"/>
                <a:cs typeface="Ebrima" panose="02000000000000000000" pitchFamily="2" charset="0"/>
              </a:rPr>
              <a:t>እንደዚሁም</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ክርስትና</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ድሮ</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ሳይኖር</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ቀርቶ</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በኋላ</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በሆነ</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ዘመን</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ላይ</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የመጣ</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ሃይማኖትም</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አይደለም</a:t>
            </a:r>
            <a:r>
              <a:rPr lang="en-US" altLang="en-US" sz="2800" dirty="0">
                <a:latin typeface="Ebrima" panose="02000000000000000000" pitchFamily="2" charset="0"/>
                <a:ea typeface="Ebrima" panose="02000000000000000000" pitchFamily="2" charset="0"/>
                <a:cs typeface="Ebrima" panose="02000000000000000000" pitchFamily="2" charset="0"/>
              </a:rPr>
              <a:t>፡፡ </a:t>
            </a:r>
          </a:p>
          <a:p>
            <a:pPr algn="just"/>
            <a:r>
              <a:rPr lang="en-US" altLang="en-US" sz="2800" dirty="0" err="1">
                <a:latin typeface="Ebrima" panose="02000000000000000000" pitchFamily="2" charset="0"/>
                <a:ea typeface="Ebrima" panose="02000000000000000000" pitchFamily="2" charset="0"/>
                <a:cs typeface="Ebrima" panose="02000000000000000000" pitchFamily="2" charset="0"/>
              </a:rPr>
              <a:t>የክርስትና</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ሃይማኖት</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እግዚአብሔር</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ከመጀመሪያው</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ሰው</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ከአዳም</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ጀምሮ</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ከሰው</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ልጆች</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ጋር</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የነበረው</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ግንኙነት</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ነው</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ከዚያም</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ባሻገር</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ከሰው</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መፈጠር</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በፊት</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ከነበሩት</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ከመላእክት</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ጋር</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የነበረው</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ግንኙነትም</a:t>
            </a:r>
            <a:r>
              <a:rPr lang="en-US" altLang="en-US" sz="2800" dirty="0">
                <a:latin typeface="Ebrima" panose="02000000000000000000" pitchFamily="2" charset="0"/>
                <a:ea typeface="Ebrima" panose="02000000000000000000" pitchFamily="2" charset="0"/>
                <a:cs typeface="Ebrima" panose="02000000000000000000" pitchFamily="2" charset="0"/>
              </a:rPr>
              <a:t> </a:t>
            </a:r>
            <a:r>
              <a:rPr lang="en-US" altLang="en-US" sz="2800" dirty="0" err="1">
                <a:latin typeface="Ebrima" panose="02000000000000000000" pitchFamily="2" charset="0"/>
                <a:ea typeface="Ebrima" panose="02000000000000000000" pitchFamily="2" charset="0"/>
                <a:cs typeface="Ebrima" panose="02000000000000000000" pitchFamily="2" charset="0"/>
              </a:rPr>
              <a:t>ነው</a:t>
            </a:r>
            <a:r>
              <a:rPr lang="en-US" altLang="en-US" sz="2800" dirty="0">
                <a:latin typeface="Ebrima" panose="02000000000000000000" pitchFamily="2" charset="0"/>
                <a:ea typeface="Ebrima" panose="02000000000000000000" pitchFamily="2" charset="0"/>
                <a:cs typeface="Ebrima" panose="02000000000000000000" pitchFamily="2" charset="0"/>
              </a:rPr>
              <a:t>፡፡ </a:t>
            </a:r>
          </a:p>
          <a:p>
            <a:pPr algn="just"/>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37229530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827855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321344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572368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ፍጡር ሁሉ በፈጣሪ አንፃር ሲታይ “</a:t>
            </a:r>
            <a:r>
              <a:rPr lang="am-ET" sz="2800" b="1" dirty="0">
                <a:latin typeface="Ebrima" panose="02000000000000000000" pitchFamily="2" charset="0"/>
                <a:ea typeface="Ebrima" panose="02000000000000000000" pitchFamily="2" charset="0"/>
                <a:cs typeface="Ebrima" panose="02000000000000000000" pitchFamily="2" charset="0"/>
              </a:rPr>
              <a:t>ከመ ነጥበ ጠል</a:t>
            </a:r>
            <a:r>
              <a:rPr lang="am-ET" sz="2800" dirty="0">
                <a:latin typeface="Ebrima" panose="02000000000000000000" pitchFamily="2" charset="0"/>
                <a:ea typeface="Ebrima" panose="02000000000000000000" pitchFamily="2" charset="0"/>
                <a:cs typeface="Ebrima" panose="02000000000000000000" pitchFamily="2" charset="0"/>
              </a:rPr>
              <a:t>-</a:t>
            </a:r>
            <a:r>
              <a:rPr lang="am-ET" sz="2800" b="1" dirty="0">
                <a:latin typeface="Ebrima" panose="02000000000000000000" pitchFamily="2" charset="0"/>
                <a:ea typeface="Ebrima" panose="02000000000000000000" pitchFamily="2" charset="0"/>
                <a:cs typeface="Ebrima" panose="02000000000000000000" pitchFamily="2" charset="0"/>
              </a:rPr>
              <a:t> </a:t>
            </a:r>
            <a:r>
              <a:rPr lang="am-ET" sz="2800" dirty="0">
                <a:latin typeface="Ebrima" panose="02000000000000000000" pitchFamily="2" charset="0"/>
                <a:ea typeface="Ebrima" panose="02000000000000000000" pitchFamily="2" charset="0"/>
                <a:cs typeface="Ebrima" panose="02000000000000000000" pitchFamily="2" charset="0"/>
              </a:rPr>
              <a:t>እንደ ውኃ ጠብታ፣ እንደ ሚዛን ውልብልቢት ሆኖ ይታያል። </a:t>
            </a:r>
            <a:endParaRPr lang="en-US" sz="2800" dirty="0">
              <a:latin typeface="Power Geez Unicode1" panose="000004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ስለዚህ ሁሉን የሚያሳውቀውን ሁሉን የሚያውቅ ፈጣሪውን በቅድሚያ ለሃይማኖት ያህል የሰው ልጅ ሊያውቅ ይገባዋል።</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1765159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342900" lvl="0" indent="-342900">
              <a:lnSpc>
                <a:spcPct val="150000"/>
              </a:lnSpc>
              <a:spcBef>
                <a:spcPts val="1200"/>
              </a:spcBef>
              <a:spcAft>
                <a:spcPts val="300"/>
              </a:spcAft>
            </a:pPr>
            <a:br>
              <a:rPr lang="en-US" sz="3200" b="1" kern="1600" dirty="0">
                <a:latin typeface="Ebrima" panose="02000000000000000000" pitchFamily="2" charset="0"/>
                <a:ea typeface="Ebrima" panose="02000000000000000000" pitchFamily="2" charset="0"/>
                <a:cs typeface="Ebrima" panose="02000000000000000000" pitchFamily="2" charset="0"/>
              </a:rPr>
            </a:br>
            <a:r>
              <a:rPr lang="am-ET" sz="3200" b="1" kern="1600" dirty="0">
                <a:latin typeface="Ebrima" panose="02000000000000000000" pitchFamily="2" charset="0"/>
                <a:ea typeface="Ebrima" panose="02000000000000000000" pitchFamily="2" charset="0"/>
                <a:cs typeface="Ebrima" panose="02000000000000000000" pitchFamily="2" charset="0"/>
              </a:rPr>
              <a:t>ሀልዎተ እግዚአብሔር</a:t>
            </a:r>
            <a:br>
              <a:rPr lang="en-US" sz="3200" b="1" kern="1600" dirty="0">
                <a:latin typeface="Ebrima" panose="02000000000000000000" pitchFamily="2" charset="0"/>
                <a:ea typeface="Ebrima" panose="02000000000000000000" pitchFamily="2" charset="0"/>
                <a:cs typeface="Ebrima" panose="02000000000000000000" pitchFamily="2" charset="0"/>
              </a:rPr>
            </a:br>
            <a:endParaRPr lang="en-US" sz="3200" dirty="0">
              <a:latin typeface="Ebrima" panose="02000000000000000000" pitchFamily="2" charset="0"/>
              <a:ea typeface="Ebrima" panose="02000000000000000000" pitchFamily="2" charset="0"/>
              <a:cs typeface="Ebrima" panose="02000000000000000000" pitchFamily="2" charset="0"/>
            </a:endParaRPr>
          </a:p>
        </p:txBody>
      </p:sp>
      <p:sp>
        <p:nvSpPr>
          <p:cNvPr id="3" name="Content Placeholder 2"/>
          <p:cNvSpPr>
            <a:spLocks noGrp="1"/>
          </p:cNvSpPr>
          <p:nvPr>
            <p:ph idx="1"/>
          </p:nvPr>
        </p:nvSpPr>
        <p:spPr/>
        <p:txBody>
          <a:bodyPr>
            <a:normAutofit fontScale="92500" lnSpcReduction="20000"/>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ሀልዎት ማለት ‘ሀለወ’- ኖረ ከሚለው የግዕዝ ቃል የተወሰደ ሲሆን </a:t>
            </a:r>
            <a:r>
              <a:rPr lang="am-ET" sz="2800" b="1" dirty="0">
                <a:latin typeface="Ebrima" panose="02000000000000000000" pitchFamily="2" charset="0"/>
                <a:ea typeface="Ebrima" panose="02000000000000000000" pitchFamily="2" charset="0"/>
                <a:cs typeface="Ebrima" panose="02000000000000000000" pitchFamily="2" charset="0"/>
              </a:rPr>
              <a:t> </a:t>
            </a:r>
            <a:r>
              <a:rPr lang="am-ET" sz="2800" dirty="0">
                <a:latin typeface="Ebrima" panose="02000000000000000000" pitchFamily="2" charset="0"/>
                <a:ea typeface="Ebrima" panose="02000000000000000000" pitchFamily="2" charset="0"/>
                <a:cs typeface="Ebrima" panose="02000000000000000000" pitchFamily="2" charset="0"/>
              </a:rPr>
              <a:t>መኖር ማለት ነው። </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እግዚአብሔርም ማለት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ዓለምን ፈጥሮ የሚገዛ</a:t>
            </a:r>
            <a:r>
              <a:rPr lang="am-ET" sz="2800" dirty="0">
                <a:latin typeface="Ebrima" panose="02000000000000000000" pitchFamily="2" charset="0"/>
                <a:ea typeface="Ebrima" panose="02000000000000000000" pitchFamily="2" charset="0"/>
                <a:cs typeface="Ebrima" panose="02000000000000000000" pitchFamily="2" charset="0"/>
              </a:rPr>
              <a:t>፣</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አኃዜ ዓለም</a:t>
            </a:r>
            <a:r>
              <a:rPr lang="am-ET" sz="2800" dirty="0">
                <a:latin typeface="Ebrima" panose="02000000000000000000" pitchFamily="2" charset="0"/>
                <a:ea typeface="Ebrima" panose="02000000000000000000" pitchFamily="2" charset="0"/>
                <a:cs typeface="Ebrima" panose="02000000000000000000" pitchFamily="2" charset="0"/>
              </a:rPr>
              <a:t>፣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ምሉዓ ዓለም</a:t>
            </a:r>
            <a:r>
              <a:rPr lang="am-ET" sz="2800" dirty="0">
                <a:latin typeface="Ebrima" panose="02000000000000000000" pitchFamily="2" charset="0"/>
                <a:ea typeface="Ebrima" panose="02000000000000000000" pitchFamily="2" charset="0"/>
                <a:cs typeface="Ebrima" panose="02000000000000000000" pitchFamily="2" charset="0"/>
              </a:rPr>
              <a:t>፣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ዓለመ ዓለም</a:t>
            </a:r>
            <a:r>
              <a:rPr lang="am-ET" sz="2800" dirty="0">
                <a:latin typeface="Ebrima" panose="02000000000000000000" pitchFamily="2" charset="0"/>
                <a:ea typeface="Ebrima" panose="02000000000000000000" pitchFamily="2" charset="0"/>
                <a:cs typeface="Ebrima" panose="02000000000000000000" pitchFamily="2" charset="0"/>
              </a:rPr>
              <a:t> ፣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ባንድነት በሦስትነት ያለ</a:t>
            </a:r>
            <a:r>
              <a:rPr lang="am-ET" sz="2800" dirty="0">
                <a:latin typeface="Ebrima" panose="02000000000000000000" pitchFamily="2" charset="0"/>
                <a:ea typeface="Ebrima" panose="02000000000000000000" pitchFamily="2" charset="0"/>
                <a:cs typeface="Ebrima" panose="02000000000000000000" pitchFamily="2" charset="0"/>
              </a:rPr>
              <a:t> ማለት ነው።</a:t>
            </a:r>
            <a:r>
              <a:rPr lang="am-ET" sz="2800" dirty="0"/>
              <a:t>ይህም የሦስቱ አካላት ስም ነው። </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r>
              <a:rPr lang="am-ET" sz="2800" b="1" dirty="0"/>
              <a:t>“አንሰ ሶበ እቤ እግዚአብሔር እብል በእንተ አብ ወወልድ ወመንፈስ ቅዱስ እስመ አሐዱ ውእቱ መለኮተ ሥላሴ ወሠለስቲሆሙ አሐዱ እሙንቱ በመለኮት</a:t>
            </a:r>
            <a:r>
              <a:rPr lang="am-ET" sz="2800" dirty="0"/>
              <a:t>- እኔ እግዚአብሔር ባልኩ ጊዜ ስለአብ ስለወልድ ስለመንፈስ ቅዱስ እናገራለሁ።የሦስቱ ባሕርይ አንድ ነውና ሦስቱም በመለኮት አንድ ናቸውና እንዲል። (ሃይማኖተ አበው ባስልዮስ ዘአንጾኪያ ምዕ ፺፮፥፮) </a:t>
            </a:r>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9424246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lnSpc>
                <a:spcPct val="150000"/>
              </a:lnSpc>
              <a:spcAft>
                <a:spcPts val="800"/>
              </a:spcAft>
            </a:pPr>
            <a:r>
              <a:rPr lang="am-ET" sz="2800" dirty="0">
                <a:latin typeface="Ebrima" panose="02000000000000000000" pitchFamily="2" charset="0"/>
                <a:ea typeface="Ebrima" panose="02000000000000000000" pitchFamily="2" charset="0"/>
                <a:cs typeface="Ebrima" panose="02000000000000000000" pitchFamily="2" charset="0"/>
              </a:rPr>
              <a:t>ሀልዎተ እግዚአብሔር ማለት የእግዚአብሔር መኖር ማለት ነው።</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lnSpc>
                <a:spcPct val="150000"/>
              </a:lnSpc>
              <a:spcAft>
                <a:spcPts val="800"/>
              </a:spcAft>
            </a:pPr>
            <a:r>
              <a:rPr lang="am-ET" sz="2800" dirty="0"/>
              <a:t>በሌላም አነጋገር ሀልዎተ እግዚአብሔር ማለት፦ </a:t>
            </a:r>
            <a:endParaRPr lang="en-US" sz="2800" dirty="0"/>
          </a:p>
          <a:p>
            <a:pPr marL="457200" lvl="1" indent="0" algn="just">
              <a:lnSpc>
                <a:spcPct val="150000"/>
              </a:lnSpc>
              <a:spcAft>
                <a:spcPts val="800"/>
              </a:spcAft>
              <a:buNone/>
            </a:pPr>
            <a:r>
              <a:rPr lang="en-US" sz="2400" dirty="0"/>
              <a:t>1. </a:t>
            </a:r>
            <a:r>
              <a:rPr lang="am-ET" sz="2400" dirty="0">
                <a:solidFill>
                  <a:srgbClr val="FF0000"/>
                </a:solidFill>
              </a:rPr>
              <a:t>እግዚአብሔር ያልኖረበት ዘመን ሳይኖር የእግዚአብሔር ካለመኖር መኖር ነው። </a:t>
            </a:r>
            <a:r>
              <a:rPr lang="am-ET" sz="2400" dirty="0"/>
              <a:t>ይህም ማለት “</a:t>
            </a:r>
            <a:r>
              <a:rPr lang="am-ET" sz="2400" b="1" dirty="0"/>
              <a:t>አልባቲ ሠራዒ ወመጋቢ ለዛቲ ዓለም- </a:t>
            </a:r>
            <a:r>
              <a:rPr lang="am-ET" sz="2400" dirty="0"/>
              <a:t>ይህች ዓለም ፈጣሪ መጋቢ የላትም” ከሚለው አስተሳሰብ የወጣ ፍጹም የእግዚአብሔር መኖር ማለት ነው። </a:t>
            </a:r>
            <a:endParaRPr lang="en-US" sz="2400" dirty="0">
              <a:latin typeface="Ebrima" panose="02000000000000000000" pitchFamily="2" charset="0"/>
              <a:ea typeface="Ebrima" panose="02000000000000000000" pitchFamily="2" charset="0"/>
              <a:cs typeface="Ebrima" panose="02000000000000000000" pitchFamily="2" charset="0"/>
            </a:endParaRPr>
          </a:p>
          <a:p>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3767974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lnSpc>
                <a:spcPct val="150000"/>
              </a:lnSpc>
              <a:spcAft>
                <a:spcPts val="800"/>
              </a:spcAft>
            </a:pPr>
            <a:r>
              <a:rPr lang="am-ET" sz="2400" dirty="0">
                <a:latin typeface="Ebrima" panose="02000000000000000000" pitchFamily="2" charset="0"/>
                <a:ea typeface="Ebrima" panose="02000000000000000000" pitchFamily="2" charset="0"/>
                <a:cs typeface="Ebrima" panose="02000000000000000000" pitchFamily="2" charset="0"/>
              </a:rPr>
              <a:t>ጥንት ከሌለው ጥንትነቱ ጀምሮ እግዚአብሔር እንደ እግዚአብሔርነቱ እየኖረ፤ ሰው ግን እንደ ሰውነቱ እግዚአብሔር እንዳይኖር በክፉ መንፈስ አሳብ “ፈጣሪ የለም” ወደ ማለት ተስቦ ተመርቶ ነበርና።</a:t>
            </a:r>
            <a:endParaRPr lang="en-US" sz="2400" dirty="0">
              <a:latin typeface="Ebrima" panose="02000000000000000000" pitchFamily="2" charset="0"/>
              <a:ea typeface="Ebrima" panose="02000000000000000000" pitchFamily="2" charset="0"/>
              <a:cs typeface="Ebrima" panose="02000000000000000000" pitchFamily="2" charset="0"/>
            </a:endParaRPr>
          </a:p>
          <a:p>
            <a:pPr marL="0" lvl="0" indent="0" algn="just">
              <a:lnSpc>
                <a:spcPct val="150000"/>
              </a:lnSpc>
              <a:spcAft>
                <a:spcPts val="800"/>
              </a:spcAft>
              <a:buNone/>
            </a:pPr>
            <a:r>
              <a:rPr lang="en-US" sz="2400" dirty="0">
                <a:latin typeface="Ebrima" panose="02000000000000000000" pitchFamily="2" charset="0"/>
                <a:ea typeface="Ebrima" panose="02000000000000000000" pitchFamily="2" charset="0"/>
                <a:cs typeface="Ebrima" panose="02000000000000000000" pitchFamily="2" charset="0"/>
              </a:rPr>
              <a:t>2. </a:t>
            </a:r>
            <a:r>
              <a:rPr lang="am-ET" sz="2400" dirty="0">
                <a:latin typeface="Ebrima" panose="02000000000000000000" pitchFamily="2" charset="0"/>
                <a:ea typeface="Ebrima" panose="02000000000000000000" pitchFamily="2" charset="0"/>
                <a:cs typeface="Ebrima" panose="02000000000000000000" pitchFamily="2" charset="0"/>
              </a:rPr>
              <a:t>ሀልዎተ እግዚአብሔር ማለት </a:t>
            </a:r>
            <a:r>
              <a:rPr lang="am-ET" sz="2400" dirty="0">
                <a:solidFill>
                  <a:srgbClr val="FF0000"/>
                </a:solidFill>
                <a:latin typeface="Ebrima" panose="02000000000000000000" pitchFamily="2" charset="0"/>
                <a:ea typeface="Ebrima" panose="02000000000000000000" pitchFamily="2" charset="0"/>
                <a:cs typeface="Ebrima" panose="02000000000000000000" pitchFamily="2" charset="0"/>
              </a:rPr>
              <a:t>እግዚአብሔር አብ በእግዚአብሔር ወልድና በእግዚአብሔር መንፈስ ቅዱስ፤ እግዚአብሔር ወልድም  በእግዚአብሔር አብና በእግዚአብሔር መንፈስ ቅዱስ፤ እግዚአብሔር መንፈስ ቅዱስም በእግዚአብሔር አብና በእግዚአብሔር ወልድ መኖር </a:t>
            </a:r>
            <a:r>
              <a:rPr lang="am-ET" sz="2400" dirty="0">
                <a:latin typeface="Ebrima" panose="02000000000000000000" pitchFamily="2" charset="0"/>
                <a:ea typeface="Ebrima" panose="02000000000000000000" pitchFamily="2" charset="0"/>
                <a:cs typeface="Ebrima" panose="02000000000000000000" pitchFamily="2" charset="0"/>
              </a:rPr>
              <a:t>ማለት ነው።</a:t>
            </a:r>
            <a:endParaRPr lang="en-US" sz="2400" dirty="0">
              <a:latin typeface="Ebrima" panose="02000000000000000000" pitchFamily="2" charset="0"/>
              <a:ea typeface="Ebrima" panose="02000000000000000000" pitchFamily="2" charset="0"/>
              <a:cs typeface="Ebrima" panose="02000000000000000000" pitchFamily="2" charset="0"/>
            </a:endParaRPr>
          </a:p>
          <a:p>
            <a:pPr marL="0" lvl="0" indent="0" algn="just">
              <a:lnSpc>
                <a:spcPct val="150000"/>
              </a:lnSpc>
              <a:spcAft>
                <a:spcPts val="800"/>
              </a:spcAft>
              <a:buNone/>
            </a:pPr>
            <a:r>
              <a:rPr lang="am-ET" sz="2400" dirty="0">
                <a:latin typeface="Ebrima" panose="02000000000000000000" pitchFamily="2" charset="0"/>
                <a:ea typeface="Ebrima" panose="02000000000000000000" pitchFamily="2" charset="0"/>
                <a:cs typeface="Ebrima" panose="02000000000000000000" pitchFamily="2" charset="0"/>
              </a:rPr>
              <a:t>ባለቤቱ ክርስቶስ በዮሐ. ፲፬፥፲፩ “</a:t>
            </a:r>
            <a:r>
              <a:rPr lang="am-ET" sz="2400" b="1" dirty="0">
                <a:latin typeface="Ebrima" panose="02000000000000000000" pitchFamily="2" charset="0"/>
                <a:ea typeface="Ebrima" panose="02000000000000000000" pitchFamily="2" charset="0"/>
                <a:cs typeface="Ebrima" panose="02000000000000000000" pitchFamily="2" charset="0"/>
              </a:rPr>
              <a:t>እመኑ ከመ አነ በአብ ወአብ ብየ-</a:t>
            </a:r>
            <a:r>
              <a:rPr lang="am-ET" sz="2400" dirty="0">
                <a:latin typeface="Ebrima" panose="02000000000000000000" pitchFamily="2" charset="0"/>
                <a:ea typeface="Ebrima" panose="02000000000000000000" pitchFamily="2" charset="0"/>
                <a:cs typeface="Ebrima" panose="02000000000000000000" pitchFamily="2" charset="0"/>
              </a:rPr>
              <a:t>እኔ</a:t>
            </a:r>
            <a:r>
              <a:rPr lang="am-ET" sz="2400" b="1" dirty="0">
                <a:latin typeface="Ebrima" panose="02000000000000000000" pitchFamily="2" charset="0"/>
                <a:ea typeface="Ebrima" panose="02000000000000000000" pitchFamily="2" charset="0"/>
                <a:cs typeface="Ebrima" panose="02000000000000000000" pitchFamily="2" charset="0"/>
              </a:rPr>
              <a:t> </a:t>
            </a:r>
            <a:r>
              <a:rPr lang="am-ET" sz="2400" dirty="0">
                <a:latin typeface="Ebrima" panose="02000000000000000000" pitchFamily="2" charset="0"/>
                <a:ea typeface="Ebrima" panose="02000000000000000000" pitchFamily="2" charset="0"/>
                <a:cs typeface="Ebrima" panose="02000000000000000000" pitchFamily="2" charset="0"/>
              </a:rPr>
              <a:t>በአብ አብም በእኔ እንዳለ እመኑ” እንዳለ። </a:t>
            </a:r>
            <a:endParaRPr lang="en-US" sz="2400" dirty="0">
              <a:latin typeface="Ebrima" panose="02000000000000000000" pitchFamily="2" charset="0"/>
              <a:ea typeface="Ebrima" panose="02000000000000000000" pitchFamily="2" charset="0"/>
              <a:cs typeface="Ebrima" panose="02000000000000000000" pitchFamily="2" charset="0"/>
            </a:endParaRPr>
          </a:p>
          <a:p>
            <a:endParaRPr lang="en-US" sz="24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878532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lnSpc>
                <a:spcPct val="150000"/>
              </a:lnSpc>
              <a:spcAft>
                <a:spcPts val="0"/>
              </a:spcAft>
            </a:pPr>
            <a:r>
              <a:rPr lang="am-ET" sz="2400" dirty="0">
                <a:latin typeface="Ebrima" panose="02000000000000000000" pitchFamily="2" charset="0"/>
                <a:ea typeface="Ebrima" panose="02000000000000000000" pitchFamily="2" charset="0"/>
                <a:cs typeface="Ebrima" panose="02000000000000000000" pitchFamily="2" charset="0"/>
              </a:rPr>
              <a:t>ሊቁ አግናጥዮስ ሊቀ ጳጳሳት ዘአንጾኪያም በሦስተኛው ድርሳኑ “</a:t>
            </a:r>
            <a:r>
              <a:rPr lang="am-ET" sz="2400" b="1" dirty="0">
                <a:latin typeface="Ebrima" panose="02000000000000000000" pitchFamily="2" charset="0"/>
                <a:ea typeface="Ebrima" panose="02000000000000000000" pitchFamily="2" charset="0"/>
                <a:cs typeface="Ebrima" panose="02000000000000000000" pitchFamily="2" charset="0"/>
              </a:rPr>
              <a:t>ነአምን ከመ አብ በወልድ ወበመንፈስ ቅዱስ ወወልድ በአብ ወበመንፈስ ቅዱስ ወመንፈስ ቅዱስ በአብ ወበወልድ ዛቲ ሥላሴ ዕሪት እንበለ ፍልጠት ወዘእንበለ ውላጤ በሠለስቱ አካላት ወአሐዱ መለኮት</a:t>
            </a:r>
            <a:r>
              <a:rPr lang="am-ET" sz="2400" dirty="0">
                <a:latin typeface="Ebrima" panose="02000000000000000000" pitchFamily="2" charset="0"/>
                <a:ea typeface="Ebrima" panose="02000000000000000000" pitchFamily="2" charset="0"/>
                <a:cs typeface="Ebrima" panose="02000000000000000000" pitchFamily="2" charset="0"/>
              </a:rPr>
              <a:t>- </a:t>
            </a:r>
            <a:r>
              <a:rPr lang="am-ET" sz="2400" dirty="0">
                <a:solidFill>
                  <a:srgbClr val="FF0000"/>
                </a:solidFill>
                <a:latin typeface="Ebrima" panose="02000000000000000000" pitchFamily="2" charset="0"/>
                <a:ea typeface="Ebrima" panose="02000000000000000000" pitchFamily="2" charset="0"/>
                <a:cs typeface="Ebrima" panose="02000000000000000000" pitchFamily="2" charset="0"/>
              </a:rPr>
              <a:t>አብ በወልድ በመንፈስ ቅዱስ ህልው እንደሆነ፤ ወልድም በአብ በመንፈስ ቅዱስ ህልው እንደሆነ፤ መንፈስ ቅዱስም በአብ በወልድ ህልው እንደሆነ እናምናለን። ይህቺ ሦስትነት ያለመለየት ያለመለወጥ በሦስት አካላት በአንድ መለኮት የተካከለች ናት። </a:t>
            </a:r>
            <a:r>
              <a:rPr lang="am-ET" sz="2400" dirty="0">
                <a:latin typeface="Ebrima" panose="02000000000000000000" pitchFamily="2" charset="0"/>
                <a:ea typeface="Ebrima" panose="02000000000000000000" pitchFamily="2" charset="0"/>
                <a:cs typeface="Ebrima" panose="02000000000000000000" pitchFamily="2" charset="0"/>
              </a:rPr>
              <a:t>(ሃይ. አበው ፲፩፥፭)</a:t>
            </a:r>
            <a:r>
              <a:rPr lang="en-US" sz="2400" dirty="0">
                <a:latin typeface="Ebrima" panose="02000000000000000000" pitchFamily="2" charset="0"/>
                <a:ea typeface="Ebrima" panose="02000000000000000000" pitchFamily="2" charset="0"/>
                <a:cs typeface="Ebrima" panose="02000000000000000000" pitchFamily="2" charset="0"/>
              </a:rPr>
              <a:t> </a:t>
            </a:r>
            <a:r>
              <a:rPr lang="am-ET" sz="2400" b="1" dirty="0">
                <a:solidFill>
                  <a:srgbClr val="002060"/>
                </a:solidFill>
                <a:latin typeface="Ebrima" panose="02000000000000000000" pitchFamily="2" charset="0"/>
                <a:ea typeface="Ebrima" panose="02000000000000000000" pitchFamily="2" charset="0"/>
                <a:cs typeface="Ebrima" panose="02000000000000000000" pitchFamily="2" charset="0"/>
              </a:rPr>
              <a:t>ህልው- ማለት አንዱ አካል በአንዱ አካል የሚኖር ነው ማለት ነው። </a:t>
            </a:r>
            <a:endParaRPr lang="en-US" sz="2400" b="1" dirty="0">
              <a:solidFill>
                <a:srgbClr val="002060"/>
              </a:solidFill>
              <a:latin typeface="Ebrima" panose="02000000000000000000" pitchFamily="2" charset="0"/>
              <a:ea typeface="Ebrima" panose="02000000000000000000" pitchFamily="2" charset="0"/>
              <a:cs typeface="Ebrima" panose="02000000000000000000" pitchFamily="2" charset="0"/>
            </a:endParaRPr>
          </a:p>
          <a:p>
            <a:pPr algn="just">
              <a:lnSpc>
                <a:spcPct val="150000"/>
              </a:lnSpc>
            </a:pPr>
            <a:endParaRPr lang="en-US" sz="24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36312369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742950" lvl="1" indent="-285750">
              <a:lnSpc>
                <a:spcPct val="150000"/>
              </a:lnSpc>
              <a:spcBef>
                <a:spcPts val="1200"/>
              </a:spcBef>
              <a:spcAft>
                <a:spcPts val="300"/>
              </a:spcAft>
            </a:pPr>
            <a:br>
              <a:rPr lang="en-US" b="1" i="0" dirty="0">
                <a:effectLst/>
                <a:latin typeface="Power Geez Unicode1" panose="00000400000000000000" pitchFamily="2" charset="0"/>
                <a:ea typeface="Times New Roman" panose="02020603050405020304" pitchFamily="18" charset="0"/>
                <a:cs typeface="Ebrima" panose="02000000000000000000" pitchFamily="2" charset="0"/>
              </a:rPr>
            </a:br>
            <a:br>
              <a:rPr lang="en-US" b="1" i="0" dirty="0">
                <a:effectLst/>
                <a:latin typeface="Power Geez Unicode1" panose="00000400000000000000" pitchFamily="2" charset="0"/>
                <a:ea typeface="Times New Roman" panose="02020603050405020304" pitchFamily="18" charset="0"/>
                <a:cs typeface="Ebrima" panose="02000000000000000000" pitchFamily="2" charset="0"/>
              </a:rPr>
            </a:br>
            <a:r>
              <a:rPr lang="am-ET" sz="3100" b="1" i="0" dirty="0">
                <a:solidFill>
                  <a:srgbClr val="FF0000"/>
                </a:solidFill>
                <a:effectLst/>
                <a:latin typeface="Power Geez Unicode1" panose="00000400000000000000" pitchFamily="2" charset="0"/>
                <a:ea typeface="Times New Roman" panose="02020603050405020304" pitchFamily="18" charset="0"/>
                <a:cs typeface="Ebrima" panose="02000000000000000000" pitchFamily="2" charset="0"/>
              </a:rPr>
              <a:t>በእግዚአብሔር መኖር የፈላስፎች አስተሳሰብ</a:t>
            </a:r>
            <a:br>
              <a:rPr lang="en-US" b="1" i="1" dirty="0">
                <a:effectLst/>
                <a:latin typeface="Calibri Light" panose="020F0302020204030204" pitchFamily="34" charset="0"/>
                <a:ea typeface="Times New Roman" panose="02020603050405020304" pitchFamily="18" charset="0"/>
                <a:cs typeface="Ebrima" panose="02000000000000000000" pitchFamily="2" charset="0"/>
              </a:rPr>
            </a:br>
            <a:endParaRPr lang="en-US" dirty="0"/>
          </a:p>
        </p:txBody>
      </p:sp>
      <p:sp>
        <p:nvSpPr>
          <p:cNvPr id="3" name="Content Placeholder 2"/>
          <p:cNvSpPr>
            <a:spLocks noGrp="1"/>
          </p:cNvSpPr>
          <p:nvPr>
            <p:ph idx="1"/>
          </p:nvPr>
        </p:nvSpPr>
        <p:spPr/>
        <p:txBody>
          <a:bodyPr>
            <a:normAutofit/>
          </a:bodyPr>
          <a:lstStyle/>
          <a:p>
            <a:pPr marL="0" indent="0" algn="just">
              <a:buNone/>
            </a:pPr>
            <a:r>
              <a:rPr lang="am-ET" sz="2800" b="1" dirty="0">
                <a:latin typeface="Ebrima" panose="02000000000000000000" pitchFamily="2" charset="0"/>
                <a:ea typeface="Ebrima" panose="02000000000000000000" pitchFamily="2" charset="0"/>
                <a:cs typeface="Ebrima" panose="02000000000000000000" pitchFamily="2" charset="0"/>
              </a:rPr>
              <a:t>እውነተኛ ፍልስፍናና እውነተኞች ፈላስፎች</a:t>
            </a:r>
            <a:endParaRPr lang="en-US" sz="2800" b="1" dirty="0">
              <a:latin typeface="Ebrima" panose="020000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ፍልስፍና ማለት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ጥበብ፣ ብልሃት፣ እውቀት </a:t>
            </a:r>
            <a:r>
              <a:rPr lang="am-ET" sz="2800" dirty="0">
                <a:latin typeface="Ebrima" panose="02000000000000000000" pitchFamily="2" charset="0"/>
                <a:ea typeface="Ebrima" panose="02000000000000000000" pitchFamily="2" charset="0"/>
                <a:cs typeface="Ebrima" panose="02000000000000000000" pitchFamily="2" charset="0"/>
              </a:rPr>
              <a:t>ማለት ነው። እውነተኞች ፈላስፎች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መሆን ያለበትን፤ እንደሆነ ማየት የቻሉ ናቸው። </a:t>
            </a:r>
            <a:endParaRPr lang="en-US" sz="2800" dirty="0">
              <a:solidFill>
                <a:srgbClr val="FF0000"/>
              </a:solidFill>
              <a:latin typeface="Ebrima" panose="020000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ማለትም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ተፈጥሮን በተፈጥሮነቱ ማየት የቻሉ ሲሆኑ</a:t>
            </a:r>
            <a:r>
              <a:rPr lang="am-ET" sz="2800" dirty="0">
                <a:latin typeface="Ebrima" panose="02000000000000000000" pitchFamily="2" charset="0"/>
                <a:ea typeface="Ebrima" panose="02000000000000000000" pitchFamily="2" charset="0"/>
                <a:cs typeface="Ebrima" panose="02000000000000000000" pitchFamily="2" charset="0"/>
              </a:rPr>
              <a:t>፤ በዚያውም ላይ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ሰው የመሆንንን አስተሳሰብና ሰውን የፈጠረው </a:t>
            </a:r>
            <a:r>
              <a:rPr lang="am-ET" sz="2800" b="1" dirty="0">
                <a:solidFill>
                  <a:srgbClr val="FF0000"/>
                </a:solidFill>
                <a:latin typeface="Ebrima" panose="02000000000000000000" pitchFamily="2" charset="0"/>
                <a:ea typeface="Ebrima" panose="02000000000000000000" pitchFamily="2" charset="0"/>
                <a:cs typeface="Ebrima" panose="02000000000000000000" pitchFamily="2" charset="0"/>
              </a:rPr>
              <a:t>የሰው ባለቤት እግዚአብሔር መሆኑን የሚያምኑ </a:t>
            </a:r>
            <a:r>
              <a:rPr lang="am-ET" sz="2800" dirty="0">
                <a:latin typeface="Ebrima" panose="02000000000000000000" pitchFamily="2" charset="0"/>
                <a:ea typeface="Ebrima" panose="02000000000000000000" pitchFamily="2" charset="0"/>
                <a:cs typeface="Ebrima" panose="02000000000000000000" pitchFamily="2" charset="0"/>
              </a:rPr>
              <a:t>ናቸው።</a:t>
            </a:r>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2917542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am-ET" sz="2600" dirty="0">
                <a:solidFill>
                  <a:prstClr val="black"/>
                </a:solidFill>
                <a:latin typeface="Ebrima" panose="02000000000000000000" pitchFamily="2" charset="0"/>
                <a:ea typeface="Ebrima" panose="02000000000000000000" pitchFamily="2" charset="0"/>
                <a:cs typeface="Ebrima" panose="02000000000000000000" pitchFamily="2" charset="0"/>
              </a:rPr>
              <a:t>ሊቁ ቅዱስ ዮሐንስ አፈ ወርቅ “</a:t>
            </a:r>
            <a:r>
              <a:rPr lang="am-ET" sz="2600" dirty="0">
                <a:solidFill>
                  <a:srgbClr val="FF0000"/>
                </a:solidFill>
                <a:latin typeface="Ebrima" panose="02000000000000000000" pitchFamily="2" charset="0"/>
                <a:ea typeface="Ebrima" panose="02000000000000000000" pitchFamily="2" charset="0"/>
                <a:cs typeface="Ebrima" panose="02000000000000000000" pitchFamily="2" charset="0"/>
              </a:rPr>
              <a:t>እውነተኛ ፍልስፍና ክርስትና፣ ትልቁ ፍልስፍና ምነና</a:t>
            </a:r>
            <a:r>
              <a:rPr lang="am-ET" sz="2600" dirty="0">
                <a:solidFill>
                  <a:prstClr val="black"/>
                </a:solidFill>
                <a:latin typeface="Ebrima" panose="02000000000000000000" pitchFamily="2" charset="0"/>
                <a:ea typeface="Ebrima" panose="02000000000000000000" pitchFamily="2" charset="0"/>
                <a:cs typeface="Ebrima" panose="02000000000000000000" pitchFamily="2" charset="0"/>
              </a:rPr>
              <a:t>” እንዳለ።</a:t>
            </a:r>
            <a:endParaRPr lang="en-US" sz="2600" dirty="0">
              <a:solidFill>
                <a:prstClr val="black"/>
              </a:solidFill>
              <a:latin typeface="Ebrima" panose="02000000000000000000" pitchFamily="2" charset="0"/>
              <a:ea typeface="Ebrima" panose="02000000000000000000" pitchFamily="2" charset="0"/>
              <a:cs typeface="Ebrima" panose="02000000000000000000" pitchFamily="2" charset="0"/>
            </a:endParaRPr>
          </a:p>
          <a:p>
            <a:pPr algn="just"/>
            <a:r>
              <a:rPr lang="am-ET" sz="2600" dirty="0">
                <a:solidFill>
                  <a:srgbClr val="FF0000"/>
                </a:solidFill>
                <a:latin typeface="Ebrima" panose="02000000000000000000" pitchFamily="2" charset="0"/>
                <a:ea typeface="Ebrima" panose="02000000000000000000" pitchFamily="2" charset="0"/>
                <a:cs typeface="Ebrima" panose="02000000000000000000" pitchFamily="2" charset="0"/>
              </a:rPr>
              <a:t>በእውነተኛ ፍልስፍና ላይ የተቀመጡ ሰዎች እውነት የሆነውን ለማግኘት ይጥራሉ</a:t>
            </a:r>
            <a:r>
              <a:rPr lang="am-ET" sz="2600" dirty="0">
                <a:solidFill>
                  <a:prstClr val="black"/>
                </a:solidFill>
                <a:latin typeface="Ebrima" panose="02000000000000000000" pitchFamily="2" charset="0"/>
                <a:ea typeface="Ebrima" panose="02000000000000000000" pitchFamily="2" charset="0"/>
                <a:cs typeface="Ebrima" panose="02000000000000000000" pitchFamily="2" charset="0"/>
              </a:rPr>
              <a:t>። እውነት አንድ ብቻ ስለሆነም ጭምር በእውነትነቱ ያገኙታል።</a:t>
            </a:r>
            <a:endParaRPr lang="en-US" sz="2600" dirty="0">
              <a:solidFill>
                <a:prstClr val="black"/>
              </a:solidFill>
              <a:latin typeface="Ebrima" panose="02000000000000000000" pitchFamily="2" charset="0"/>
              <a:ea typeface="Ebrima" panose="02000000000000000000" pitchFamily="2" charset="0"/>
              <a:cs typeface="Ebrima" panose="02000000000000000000" pitchFamily="2" charset="0"/>
            </a:endParaRPr>
          </a:p>
          <a:p>
            <a:endParaRPr lang="en-US" dirty="0"/>
          </a:p>
        </p:txBody>
      </p:sp>
    </p:spTree>
    <p:extLst>
      <p:ext uri="{BB962C8B-B14F-4D97-AF65-F5344CB8AC3E}">
        <p14:creationId xmlns:p14="http://schemas.microsoft.com/office/powerpoint/2010/main" val="29932579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am-ET" sz="3200" dirty="0">
                <a:latin typeface="Power Geez Unicode1" panose="00000400000000000000" pitchFamily="2" charset="0"/>
                <a:ea typeface="Calibri" panose="020F0502020204030204" pitchFamily="34" charset="0"/>
                <a:cs typeface="Ebrima" panose="02000000000000000000" pitchFamily="2" charset="0"/>
              </a:rPr>
              <a:t>እውነት ማን ነው? </a:t>
            </a:r>
            <a:endParaRPr lang="en-US" sz="3200" dirty="0"/>
          </a:p>
        </p:txBody>
      </p:sp>
      <p:sp>
        <p:nvSpPr>
          <p:cNvPr id="3" name="Content Placeholder 2"/>
          <p:cNvSpPr>
            <a:spLocks noGrp="1"/>
          </p:cNvSpPr>
          <p:nvPr>
            <p:ph idx="1"/>
          </p:nvPr>
        </p:nvSpPr>
        <p:spPr>
          <a:xfrm>
            <a:off x="457200" y="1143000"/>
            <a:ext cx="8229600" cy="4983163"/>
          </a:xfrm>
        </p:spPr>
        <p:txBody>
          <a:bodyPr>
            <a:noAutofit/>
          </a:bodyPr>
          <a:lstStyle/>
          <a:p>
            <a:pPr algn="just"/>
            <a:r>
              <a:rPr lang="am-ET" sz="2800" dirty="0">
                <a:latin typeface="Power Geez Unicode1" panose="00000400000000000000" pitchFamily="2" charset="0"/>
                <a:ea typeface="Calibri" panose="020F0502020204030204" pitchFamily="34" charset="0"/>
                <a:cs typeface="Ebrima" panose="02000000000000000000" pitchFamily="2" charset="0"/>
              </a:rPr>
              <a:t>እውነት </a:t>
            </a:r>
            <a:r>
              <a:rPr lang="am-ET" sz="28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ከእግዚአብሔር በስተቀር </a:t>
            </a:r>
            <a:r>
              <a:rPr lang="am-ET" sz="2800" dirty="0">
                <a:latin typeface="Power Geez Unicode1" panose="00000400000000000000" pitchFamily="2" charset="0"/>
                <a:ea typeface="Calibri" panose="020F0502020204030204" pitchFamily="34" charset="0"/>
                <a:cs typeface="Ebrima" panose="02000000000000000000" pitchFamily="2" charset="0"/>
              </a:rPr>
              <a:t>ሊኖር አይችልም። </a:t>
            </a:r>
            <a:endParaRPr lang="en-US" sz="2800" dirty="0">
              <a:latin typeface="Power Geez Unicode1" panose="00000400000000000000" pitchFamily="2" charset="0"/>
              <a:ea typeface="Calibri" panose="020F0502020204030204" pitchFamily="34" charset="0"/>
              <a:cs typeface="Ebrima" panose="02000000000000000000" pitchFamily="2" charset="0"/>
            </a:endParaRPr>
          </a:p>
          <a:p>
            <a:pPr algn="just"/>
            <a:r>
              <a:rPr lang="am-ET" sz="2800" dirty="0">
                <a:latin typeface="Power Geez Unicode1" panose="00000400000000000000" pitchFamily="2" charset="0"/>
                <a:ea typeface="Calibri" panose="020F0502020204030204" pitchFamily="34" charset="0"/>
                <a:cs typeface="Ebrima" panose="02000000000000000000" pitchFamily="2" charset="0"/>
              </a:rPr>
              <a:t>ሰው እውነት ቢባል </a:t>
            </a:r>
            <a:r>
              <a:rPr lang="am-ET" sz="28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አነዋወሩ</a:t>
            </a:r>
            <a:r>
              <a:rPr lang="am-ET" sz="2800" dirty="0">
                <a:latin typeface="Power Geez Unicode1" panose="00000400000000000000" pitchFamily="2" charset="0"/>
                <a:ea typeface="Calibri" panose="020F0502020204030204" pitchFamily="34" charset="0"/>
                <a:cs typeface="Ebrima" panose="02000000000000000000" pitchFamily="2" charset="0"/>
              </a:rPr>
              <a:t>፣ </a:t>
            </a:r>
            <a:r>
              <a:rPr lang="am-ET" sz="28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አሟሟቱ</a:t>
            </a:r>
            <a:r>
              <a:rPr lang="am-ET" sz="2800" dirty="0">
                <a:latin typeface="Power Geez Unicode1" panose="00000400000000000000" pitchFamily="2" charset="0"/>
                <a:ea typeface="Calibri" panose="020F0502020204030204" pitchFamily="34" charset="0"/>
                <a:cs typeface="Ebrima" panose="02000000000000000000" pitchFamily="2" charset="0"/>
              </a:rPr>
              <a:t> የመሳሰለ የሕይወት መስተጋብሩ ሁሉ ወዲያና ወዲህ </a:t>
            </a:r>
            <a:r>
              <a:rPr lang="am-ET" sz="28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የተዘበራረቀበት</a:t>
            </a:r>
            <a:r>
              <a:rPr lang="am-ET" sz="2800" dirty="0">
                <a:latin typeface="Power Geez Unicode1" panose="00000400000000000000" pitchFamily="2" charset="0"/>
                <a:ea typeface="Calibri" panose="020F0502020204030204" pitchFamily="34" charset="0"/>
                <a:cs typeface="Ebrima" panose="02000000000000000000" pitchFamily="2" charset="0"/>
              </a:rPr>
              <a:t>፣ </a:t>
            </a:r>
            <a:r>
              <a:rPr lang="am-ET" sz="28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ተወላዋይ</a:t>
            </a:r>
            <a:r>
              <a:rPr lang="am-ET" sz="2800" dirty="0">
                <a:latin typeface="Power Geez Unicode1" panose="00000400000000000000" pitchFamily="2" charset="0"/>
                <a:ea typeface="Calibri" panose="020F0502020204030204" pitchFamily="34" charset="0"/>
                <a:cs typeface="Ebrima" panose="02000000000000000000" pitchFamily="2" charset="0"/>
              </a:rPr>
              <a:t>፣ </a:t>
            </a:r>
            <a:r>
              <a:rPr lang="am-ET" sz="28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ወጪ ወራጅ</a:t>
            </a:r>
            <a:r>
              <a:rPr lang="am-ET" sz="2800" dirty="0">
                <a:latin typeface="Power Geez Unicode1" panose="00000400000000000000" pitchFamily="2" charset="0"/>
                <a:ea typeface="Calibri" panose="020F0502020204030204" pitchFamily="34" charset="0"/>
                <a:cs typeface="Ebrima" panose="02000000000000000000" pitchFamily="2" charset="0"/>
              </a:rPr>
              <a:t>፣ ለአንድ እውነት በአንድ አነዋወር አንድ እውነትን ሊገልጥ የማይችል ብልጭልጭ ነው። </a:t>
            </a:r>
            <a:endParaRPr lang="en-US" sz="2800" dirty="0">
              <a:latin typeface="Power Geez Unicode1" panose="00000400000000000000" pitchFamily="2" charset="0"/>
              <a:ea typeface="Calibri" panose="020F0502020204030204" pitchFamily="34" charset="0"/>
              <a:cs typeface="Ebrima" panose="02000000000000000000" pitchFamily="2" charset="0"/>
            </a:endParaRPr>
          </a:p>
          <a:p>
            <a:pPr algn="just"/>
            <a:r>
              <a:rPr lang="am-ET" sz="2800" dirty="0">
                <a:latin typeface="Power Geez Unicode1" panose="00000400000000000000" pitchFamily="2" charset="0"/>
                <a:ea typeface="Calibri" panose="020F0502020204030204" pitchFamily="34" charset="0"/>
                <a:cs typeface="Ebrima" panose="02000000000000000000" pitchFamily="2" charset="0"/>
              </a:rPr>
              <a:t>“</a:t>
            </a:r>
            <a:r>
              <a:rPr lang="am-ET" sz="2800" b="1" dirty="0">
                <a:latin typeface="Power Geez Unicode1" panose="00000400000000000000" pitchFamily="2" charset="0"/>
                <a:ea typeface="Calibri" panose="020F0502020204030204" pitchFamily="34" charset="0"/>
                <a:cs typeface="Ebrima" panose="02000000000000000000" pitchFamily="2" charset="0"/>
              </a:rPr>
              <a:t>እስመ ኅሊናሁ ለሰብእ ይትወላወል እምጊዜ ልደቱ እስከ ዕለተ ሞቱ</a:t>
            </a:r>
            <a:r>
              <a:rPr lang="am-ET" sz="2800" dirty="0">
                <a:latin typeface="Power Geez Unicode1" panose="00000400000000000000" pitchFamily="2" charset="0"/>
                <a:ea typeface="Calibri" panose="020F0502020204030204" pitchFamily="34" charset="0"/>
                <a:cs typeface="Ebrima" panose="02000000000000000000" pitchFamily="2" charset="0"/>
              </a:rPr>
              <a:t>- የሰው ኅሊና ከተወለደበት ቀን ጀምሮ እስከሚሞትበት ቀን ድረስ ሲወጣ ሲወርድ ይኖራል” </a:t>
            </a:r>
            <a:r>
              <a:rPr lang="am-ET" sz="28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ሃይ. አበው ፶፪፥፲፰ </a:t>
            </a:r>
            <a:r>
              <a:rPr lang="am-ET" sz="2800" dirty="0">
                <a:latin typeface="Power Geez Unicode1" panose="00000400000000000000" pitchFamily="2" charset="0"/>
                <a:ea typeface="Calibri" panose="020F0502020204030204" pitchFamily="34" charset="0"/>
                <a:cs typeface="Ebrima" panose="02000000000000000000" pitchFamily="2" charset="0"/>
              </a:rPr>
              <a:t>እንዲል።</a:t>
            </a:r>
            <a:endParaRPr lang="en-US" sz="2800" dirty="0"/>
          </a:p>
        </p:txBody>
      </p:sp>
    </p:spTree>
    <p:extLst>
      <p:ext uri="{BB962C8B-B14F-4D97-AF65-F5344CB8AC3E}">
        <p14:creationId xmlns:p14="http://schemas.microsoft.com/office/powerpoint/2010/main" val="41025846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just"/>
            <a:r>
              <a:rPr lang="am-ET" sz="2400" dirty="0">
                <a:latin typeface="Power Geez Unicode1" panose="00000400000000000000" pitchFamily="2" charset="0"/>
                <a:ea typeface="Calibri" panose="020F0502020204030204" pitchFamily="34" charset="0"/>
                <a:cs typeface="Ebrima" panose="02000000000000000000" pitchFamily="2" charset="0"/>
              </a:rPr>
              <a:t>እውነትኛው ፍልስፍና ግን ስንናገረው እንደመጣን </a:t>
            </a:r>
            <a:r>
              <a:rPr lang="am-ET" sz="2400" b="1" dirty="0">
                <a:latin typeface="Power Geez Unicode1" panose="00000400000000000000" pitchFamily="2" charset="0"/>
                <a:ea typeface="Calibri" panose="020F0502020204030204" pitchFamily="34" charset="0"/>
                <a:cs typeface="Ebrima" panose="02000000000000000000" pitchFamily="2" charset="0"/>
              </a:rPr>
              <a:t>በእውነተኞች ሰዎች ማንነት የተገለጠ</a:t>
            </a:r>
            <a:r>
              <a:rPr lang="am-ET" sz="2400" dirty="0">
                <a:latin typeface="Power Geez Unicode1" panose="00000400000000000000" pitchFamily="2" charset="0"/>
                <a:ea typeface="Calibri" panose="020F0502020204030204" pitchFamily="34" charset="0"/>
                <a:cs typeface="Ebrima" panose="02000000000000000000" pitchFamily="2" charset="0"/>
              </a:rPr>
              <a:t> </a:t>
            </a:r>
            <a:r>
              <a:rPr lang="am-ET" sz="2400" b="1" dirty="0">
                <a:latin typeface="Power Geez Unicode1" panose="00000400000000000000" pitchFamily="2" charset="0"/>
                <a:ea typeface="Calibri" panose="020F0502020204030204" pitchFamily="34" charset="0"/>
                <a:cs typeface="Ebrima" panose="02000000000000000000" pitchFamily="2" charset="0"/>
              </a:rPr>
              <a:t>እውነትን እውነትነቷን የገለፀ በእውነት የኖረ</a:t>
            </a:r>
            <a:r>
              <a:rPr lang="am-ET" sz="2400" dirty="0">
                <a:latin typeface="Power Geez Unicode1" panose="00000400000000000000" pitchFamily="2" charset="0"/>
                <a:ea typeface="Calibri" panose="020F0502020204030204" pitchFamily="34" charset="0"/>
                <a:cs typeface="Ebrima" panose="02000000000000000000" pitchFamily="2" charset="0"/>
              </a:rPr>
              <a:t> ነው። </a:t>
            </a:r>
            <a:endParaRPr lang="en-US" sz="2400" dirty="0">
              <a:latin typeface="Power Geez Unicode1" panose="00000400000000000000" pitchFamily="2" charset="0"/>
              <a:ea typeface="Calibri" panose="020F0502020204030204" pitchFamily="34" charset="0"/>
              <a:cs typeface="Ebrima" panose="02000000000000000000" pitchFamily="2" charset="0"/>
            </a:endParaRPr>
          </a:p>
          <a:p>
            <a:pPr algn="just"/>
            <a:r>
              <a:rPr lang="am-ET" sz="2400" dirty="0">
                <a:latin typeface="Power Geez Unicode1" panose="00000400000000000000" pitchFamily="2" charset="0"/>
                <a:ea typeface="Calibri" panose="020F0502020204030204" pitchFamily="34" charset="0"/>
                <a:cs typeface="Ebrima" panose="02000000000000000000" pitchFamily="2" charset="0"/>
              </a:rPr>
              <a:t>እንደ ማሳያ ያህል </a:t>
            </a:r>
            <a:r>
              <a:rPr lang="am-ET" sz="24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ቅዱሳን ሊቃውንት የግሪክ እና የአቴና </a:t>
            </a:r>
            <a:r>
              <a:rPr lang="am-ET" sz="2400" dirty="0">
                <a:latin typeface="Power Geez Unicode1" panose="00000400000000000000" pitchFamily="2" charset="0"/>
                <a:ea typeface="Calibri" panose="020F0502020204030204" pitchFamily="34" charset="0"/>
                <a:cs typeface="Ebrima" panose="02000000000000000000" pitchFamily="2" charset="0"/>
              </a:rPr>
              <a:t>ፍልስፍና ሳይገድባቸው በመመነን ዓለምን ወደ ጣዕመ ሃይማኖት ያመጡበት መስመር ነው። </a:t>
            </a:r>
            <a:endParaRPr lang="en-US" sz="2400" dirty="0">
              <a:latin typeface="Power Geez Unicode1" panose="00000400000000000000" pitchFamily="2" charset="0"/>
              <a:ea typeface="Calibri" panose="020F0502020204030204" pitchFamily="34" charset="0"/>
              <a:cs typeface="Ebrima" panose="02000000000000000000" pitchFamily="2" charset="0"/>
            </a:endParaRPr>
          </a:p>
          <a:p>
            <a:pPr algn="just"/>
            <a:r>
              <a:rPr lang="am-ET" sz="2400" dirty="0"/>
              <a:t>ለዚህም ዋና ዋና ተጠቃሾች እንደ </a:t>
            </a:r>
            <a:r>
              <a:rPr lang="am-ET" sz="2400" dirty="0">
                <a:solidFill>
                  <a:srgbClr val="FF0000"/>
                </a:solidFill>
              </a:rPr>
              <a:t>አባ አርሳንዮስ፣ዮሐንስ አፈወርቅ</a:t>
            </a:r>
            <a:r>
              <a:rPr lang="am-ET" sz="2400" dirty="0"/>
              <a:t>፣ እንደ </a:t>
            </a:r>
            <a:r>
              <a:rPr lang="am-ET" sz="2400" dirty="0">
                <a:solidFill>
                  <a:srgbClr val="FF0000"/>
                </a:solidFill>
              </a:rPr>
              <a:t>ኤጲፋንዮስ ዘቆጵሮስ </a:t>
            </a:r>
            <a:r>
              <a:rPr lang="am-ET" sz="2400" dirty="0"/>
              <a:t>የመሳሰሉት ናቸው።</a:t>
            </a:r>
            <a:r>
              <a:rPr lang="en-US" sz="2400" dirty="0"/>
              <a:t> </a:t>
            </a:r>
            <a:r>
              <a:rPr lang="am-ET" sz="2400" b="1" dirty="0"/>
              <a:t>ሊቁ ዮሐንስ አፈ ወርቅና ቅዱስ ኤጲፋንዮስ ዘቆጵሮስ በመጀመርያ ሕይወታቸው እጅግ አንቱ የተባሉ ዓለማዊያን ፈላስፎ ነበሩ።</a:t>
            </a:r>
            <a:r>
              <a:rPr lang="am-ET" sz="2400" dirty="0"/>
              <a:t> በኋላ ግን ከጉባኤ አንጾኪያ ገብተው ቅዱሳት መጻሕፍትን ተምረው ፍጹማን መንፈሳውያን እና ሰማያውያን ፈላስፎች ሆነዋል። </a:t>
            </a:r>
            <a:endParaRPr lang="en-US" sz="2400" dirty="0"/>
          </a:p>
          <a:p>
            <a:pPr algn="just"/>
            <a:endParaRPr lang="en-US" sz="2400" dirty="0"/>
          </a:p>
        </p:txBody>
      </p:sp>
    </p:spTree>
    <p:extLst>
      <p:ext uri="{BB962C8B-B14F-4D97-AF65-F5344CB8AC3E}">
        <p14:creationId xmlns:p14="http://schemas.microsoft.com/office/powerpoint/2010/main" val="32365636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spcBef>
                <a:spcPts val="1200"/>
              </a:spcBef>
              <a:spcAft>
                <a:spcPts val="800"/>
              </a:spcAft>
            </a:pPr>
            <a:r>
              <a:rPr lang="am-ET" sz="2800" dirty="0">
                <a:latin typeface="Ebrima" panose="02000000000000000000" pitchFamily="2" charset="0"/>
                <a:ea typeface="Ebrima" panose="02000000000000000000" pitchFamily="2" charset="0"/>
                <a:cs typeface="Ebrima" panose="02000000000000000000" pitchFamily="2" charset="0"/>
              </a:rPr>
              <a:t>ሆኖም ግን ፍልስፍናቸው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ከፍልስፍናው ባለቤት፤ ከፈላስፎች አምላክ ከእግዚአብሔር የበለጠ ሆኖ </a:t>
            </a:r>
            <a:r>
              <a:rPr lang="am-ET" sz="2800" dirty="0">
                <a:latin typeface="Ebrima" panose="02000000000000000000" pitchFamily="2" charset="0"/>
                <a:ea typeface="Ebrima" panose="02000000000000000000" pitchFamily="2" charset="0"/>
                <a:cs typeface="Ebrima" panose="02000000000000000000" pitchFamily="2" charset="0"/>
              </a:rPr>
              <a:t>ግን ሊያገኙት አልቻሉም። </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lnSpc>
                <a:spcPct val="150000"/>
              </a:lnSpc>
              <a:spcBef>
                <a:spcPts val="1200"/>
              </a:spcBef>
              <a:spcAft>
                <a:spcPts val="800"/>
              </a:spcAft>
            </a:pPr>
            <a:r>
              <a:rPr lang="am-ET" sz="2800" dirty="0">
                <a:latin typeface="Ebrima" panose="02000000000000000000" pitchFamily="2" charset="0"/>
                <a:ea typeface="Ebrima" panose="02000000000000000000" pitchFamily="2" charset="0"/>
                <a:cs typeface="Ebrima" panose="02000000000000000000" pitchFamily="2" charset="0"/>
              </a:rPr>
              <a:t>ከዚህም የተነሳ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የሥጋዊ ፍልስፍና ተራነቱን እንዲረዱት </a:t>
            </a:r>
            <a:r>
              <a:rPr lang="am-ET" sz="2800" dirty="0">
                <a:latin typeface="Ebrima" panose="02000000000000000000" pitchFamily="2" charset="0"/>
                <a:ea typeface="Ebrima" panose="02000000000000000000" pitchFamily="2" charset="0"/>
                <a:cs typeface="Ebrima" panose="02000000000000000000" pitchFamily="2" charset="0"/>
              </a:rPr>
              <a:t>እና በመንፈሳዊው ፍልስፍና አሽተው መጠቀሚያ እንዲያደርጉት አስችሏቸዋል።</a:t>
            </a:r>
            <a:endParaRPr lang="en-US" sz="2400" dirty="0">
              <a:latin typeface="Ebrima" panose="02000000000000000000" pitchFamily="2" charset="0"/>
              <a:ea typeface="Ebrima" panose="02000000000000000000" pitchFamily="2" charset="0"/>
              <a:cs typeface="Ebrima" panose="02000000000000000000" pitchFamily="2" charset="0"/>
            </a:endParaRPr>
          </a:p>
          <a:p>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41532940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r>
              <a:rPr lang="am-ET" dirty="0">
                <a:latin typeface="Power Geez Unicode1" panose="00000400000000000000" pitchFamily="2" charset="0"/>
                <a:ea typeface="Calibri" panose="020F0502020204030204" pitchFamily="34" charset="0"/>
                <a:cs typeface="Ebrima" panose="02000000000000000000" pitchFamily="2" charset="0"/>
              </a:rPr>
              <a:t>ሰዎች በዚህ ዓለም </a:t>
            </a:r>
            <a:r>
              <a:rPr lang="am-ET" dirty="0">
                <a:solidFill>
                  <a:srgbClr val="FF0000"/>
                </a:solidFill>
                <a:latin typeface="Power Geez Unicode1" panose="00000400000000000000" pitchFamily="2" charset="0"/>
                <a:ea typeface="Calibri" panose="020F0502020204030204" pitchFamily="34" charset="0"/>
                <a:cs typeface="Ebrima" panose="02000000000000000000" pitchFamily="2" charset="0"/>
              </a:rPr>
              <a:t>በፀሐይ ብርሃን</a:t>
            </a:r>
            <a:r>
              <a:rPr lang="am-ET" dirty="0">
                <a:latin typeface="Power Geez Unicode1" panose="00000400000000000000" pitchFamily="2" charset="0"/>
                <a:ea typeface="Calibri" panose="020F0502020204030204" pitchFamily="34" charset="0"/>
                <a:cs typeface="Ebrima" panose="02000000000000000000" pitchFamily="2" charset="0"/>
              </a:rPr>
              <a:t> ሲኖሩ እንዲህ ያሉ ሰዎች ግን </a:t>
            </a:r>
            <a:r>
              <a:rPr lang="am-ET" dirty="0">
                <a:solidFill>
                  <a:srgbClr val="FF0000"/>
                </a:solidFill>
                <a:latin typeface="Power Geez Unicode1" panose="00000400000000000000" pitchFamily="2" charset="0"/>
                <a:ea typeface="Calibri" panose="020F0502020204030204" pitchFamily="34" charset="0"/>
                <a:cs typeface="Ebrima" panose="02000000000000000000" pitchFamily="2" charset="0"/>
              </a:rPr>
              <a:t>በፀሐየ እግዚአብሔር</a:t>
            </a:r>
            <a:r>
              <a:rPr lang="am-ET" dirty="0">
                <a:latin typeface="Power Geez Unicode1" panose="00000400000000000000" pitchFamily="2" charset="0"/>
                <a:ea typeface="Calibri" panose="020F0502020204030204" pitchFamily="34" charset="0"/>
                <a:cs typeface="Ebrima" panose="02000000000000000000" pitchFamily="2" charset="0"/>
              </a:rPr>
              <a:t> (በእግዚአብሔር ብርሃንነት) ይኖራሉ። </a:t>
            </a:r>
            <a:endParaRPr lang="en-US" dirty="0">
              <a:latin typeface="Power Geez Unicode1" panose="00000400000000000000" pitchFamily="2" charset="0"/>
              <a:ea typeface="Calibri" panose="020F0502020204030204" pitchFamily="34" charset="0"/>
              <a:cs typeface="Ebrima" panose="02000000000000000000" pitchFamily="2" charset="0"/>
            </a:endParaRPr>
          </a:p>
          <a:p>
            <a:pPr algn="just"/>
            <a:r>
              <a:rPr lang="am-ET" dirty="0">
                <a:latin typeface="Power Geez Unicode1" panose="00000400000000000000" pitchFamily="2" charset="0"/>
                <a:ea typeface="Calibri" panose="020F0502020204030204" pitchFamily="34" charset="0"/>
                <a:cs typeface="Ebrima" panose="02000000000000000000" pitchFamily="2" charset="0"/>
              </a:rPr>
              <a:t>ሥጋውያን ሰዎች በዚህ ዓለም ነፋስ ሕይወትነት ሲኖሩ እንዲህ ያሉ ሰዎች ግን </a:t>
            </a:r>
            <a:r>
              <a:rPr lang="am-ET" dirty="0">
                <a:solidFill>
                  <a:srgbClr val="FF0000"/>
                </a:solidFill>
                <a:latin typeface="Power Geez Unicode1" panose="00000400000000000000" pitchFamily="2" charset="0"/>
                <a:ea typeface="Calibri" panose="020F0502020204030204" pitchFamily="34" charset="0"/>
                <a:cs typeface="Ebrima" panose="02000000000000000000" pitchFamily="2" charset="0"/>
              </a:rPr>
              <a:t>በእግዚአብሔር ሕይወትነት</a:t>
            </a:r>
            <a:r>
              <a:rPr lang="am-ET" dirty="0">
                <a:latin typeface="Power Geez Unicode1" panose="00000400000000000000" pitchFamily="2" charset="0"/>
                <a:ea typeface="Calibri" panose="020F0502020204030204" pitchFamily="34" charset="0"/>
                <a:cs typeface="Ebrima" panose="02000000000000000000" pitchFamily="2" charset="0"/>
              </a:rPr>
              <a:t> ይኖራሉ። </a:t>
            </a:r>
            <a:endParaRPr lang="en-US" dirty="0">
              <a:latin typeface="Power Geez Unicode1" panose="00000400000000000000" pitchFamily="2" charset="0"/>
              <a:ea typeface="Calibri" panose="020F0502020204030204" pitchFamily="34" charset="0"/>
              <a:cs typeface="Ebrima" panose="02000000000000000000" pitchFamily="2" charset="0"/>
            </a:endParaRPr>
          </a:p>
          <a:p>
            <a:pPr algn="just"/>
            <a:r>
              <a:rPr lang="am-ET" dirty="0">
                <a:latin typeface="Power Geez Unicode1" panose="00000400000000000000" pitchFamily="2" charset="0"/>
                <a:ea typeface="Calibri" panose="020F0502020204030204" pitchFamily="34" charset="0"/>
                <a:cs typeface="Ebrima" panose="02000000000000000000" pitchFamily="2" charset="0"/>
              </a:rPr>
              <a:t>ሰዎች በዚህ ዓለም መዓልትና ሌሊት ይኖሩበታል። ሌሊትን አጥፍተው በመዓልት፤ መዓልትን አጥፍተው በሌሊት ግን መኖር አይችሉም። እንዲህ ያሉ ሰዎች ግን ያለ ሌሊት በመዓልት </a:t>
            </a:r>
            <a:r>
              <a:rPr lang="am-ET" dirty="0">
                <a:solidFill>
                  <a:srgbClr val="FF0000"/>
                </a:solidFill>
                <a:latin typeface="Power Geez Unicode1" panose="00000400000000000000" pitchFamily="2" charset="0"/>
                <a:ea typeface="Calibri" panose="020F0502020204030204" pitchFamily="34" charset="0"/>
                <a:cs typeface="Ebrima" panose="02000000000000000000" pitchFamily="2" charset="0"/>
              </a:rPr>
              <a:t>እግዚአብሔርን ፀሐይ አድርገው </a:t>
            </a:r>
            <a:r>
              <a:rPr lang="am-ET" dirty="0">
                <a:latin typeface="Power Geez Unicode1" panose="00000400000000000000" pitchFamily="2" charset="0"/>
                <a:ea typeface="Calibri" panose="020F0502020204030204" pitchFamily="34" charset="0"/>
                <a:cs typeface="Ebrima" panose="02000000000000000000" pitchFamily="2" charset="0"/>
              </a:rPr>
              <a:t>ይኖራሉ። እርሱ እግዚአብሔርም በሁሉ የሞላ ነውና ባሉበት ሁሉ ያበራላቸዋል። ፍልስፍና ይሉሃል ይሄ ነው።</a:t>
            </a:r>
            <a:endParaRPr lang="en-US" dirty="0"/>
          </a:p>
        </p:txBody>
      </p:sp>
    </p:spTree>
    <p:extLst>
      <p:ext uri="{BB962C8B-B14F-4D97-AF65-F5344CB8AC3E}">
        <p14:creationId xmlns:p14="http://schemas.microsoft.com/office/powerpoint/2010/main" val="34964887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Autofit/>
          </a:bodyPr>
          <a:lstStyle/>
          <a:p>
            <a:pPr algn="just">
              <a:spcAft>
                <a:spcPts val="0"/>
              </a:spcAft>
            </a:pPr>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ኤልያስ በሠረገላ እሳት እንደምን ዐረገ? ሄኖክም እንዴት እስከ አሁን ድረስ ሳይሞት በሕይወት ኖረ</a:t>
            </a:r>
            <a:r>
              <a:rPr lang="en-US" sz="2800" dirty="0">
                <a:solidFill>
                  <a:srgbClr val="7030A0"/>
                </a:solidFill>
                <a:latin typeface="Ebrima" panose="02000000000000000000" pitchFamily="2" charset="0"/>
                <a:ea typeface="Ebrima" panose="02000000000000000000" pitchFamily="2" charset="0"/>
                <a:cs typeface="Ebrima" panose="02000000000000000000" pitchFamily="2" charset="0"/>
              </a:rPr>
              <a:t> </a:t>
            </a:r>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፪ኛ ነገ. ፪፥፲፪</a:t>
            </a:r>
            <a:endParaRPr lang="en-US" sz="2800" dirty="0">
              <a:solidFill>
                <a:srgbClr val="7030A0"/>
              </a:solidFill>
              <a:latin typeface="Ebrima" panose="02000000000000000000" pitchFamily="2" charset="0"/>
              <a:ea typeface="Ebrima" panose="02000000000000000000" pitchFamily="2" charset="0"/>
              <a:cs typeface="Ebrima" panose="02000000000000000000" pitchFamily="2" charset="0"/>
            </a:endParaRPr>
          </a:p>
          <a:p>
            <a:pPr algn="just"/>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ሙሴም ቢሆን ያደረጋቸው አስሩ ተአምራት እንዴት እንዲህ ሊሆኑ ቻሉ? ከምዕራፍ ፯ እስከ ፲፪ </a:t>
            </a:r>
            <a:endParaRPr lang="en-US" sz="2800" dirty="0">
              <a:solidFill>
                <a:srgbClr val="7030A0"/>
              </a:solidFill>
              <a:latin typeface="Ebrima" panose="02000000000000000000" pitchFamily="2" charset="0"/>
              <a:ea typeface="Ebrima" panose="02000000000000000000" pitchFamily="2" charset="0"/>
              <a:cs typeface="Ebrima" panose="02000000000000000000" pitchFamily="2" charset="0"/>
            </a:endParaRPr>
          </a:p>
          <a:p>
            <a:pPr algn="just"/>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ዳግመኛም መናውን እንዴት አድርጎ ከሰማይ አወረደው</a:t>
            </a:r>
            <a:r>
              <a:rPr lang="en-US" sz="2800" dirty="0">
                <a:solidFill>
                  <a:srgbClr val="7030A0"/>
                </a:solidFill>
                <a:latin typeface="Ebrima" panose="02000000000000000000" pitchFamily="2" charset="0"/>
                <a:ea typeface="Ebrima" panose="02000000000000000000" pitchFamily="2" charset="0"/>
                <a:cs typeface="Ebrima" panose="02000000000000000000" pitchFamily="2" charset="0"/>
              </a:rPr>
              <a:t> </a:t>
            </a:r>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ዘጸ. ፲፮፥፲፮</a:t>
            </a:r>
            <a:endParaRPr lang="en-US" sz="2800" dirty="0">
              <a:solidFill>
                <a:srgbClr val="7030A0"/>
              </a:solidFill>
              <a:latin typeface="Ebrima" panose="02000000000000000000" pitchFamily="2" charset="0"/>
              <a:ea typeface="Ebrima" panose="02000000000000000000" pitchFamily="2" charset="0"/>
              <a:cs typeface="Ebrima" panose="02000000000000000000" pitchFamily="2" charset="0"/>
            </a:endParaRPr>
          </a:p>
          <a:p>
            <a:pPr algn="just"/>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ተሸክመው ከሚጓዙት ዓለት ላይስ እንዴት ውኃ ሊያፈልቅ ቻለ?</a:t>
            </a:r>
            <a:r>
              <a:rPr lang="en-US" sz="2800" dirty="0">
                <a:solidFill>
                  <a:srgbClr val="7030A0"/>
                </a:solidFill>
                <a:latin typeface="Ebrima" panose="02000000000000000000" pitchFamily="2" charset="0"/>
                <a:ea typeface="Ebrima" panose="02000000000000000000" pitchFamily="2" charset="0"/>
                <a:cs typeface="Ebrima" panose="02000000000000000000" pitchFamily="2" charset="0"/>
              </a:rPr>
              <a:t> </a:t>
            </a:r>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፩ኛ ቆሮ. ፲፥፬ “ይከተላቸው ከነበረው ከመንፈሳዊ  ዓለት ውኃ ጠጥተዋልና”</a:t>
            </a:r>
            <a:endParaRPr lang="en-US" sz="2800" dirty="0">
              <a:solidFill>
                <a:srgbClr val="7030A0"/>
              </a:solidFill>
              <a:latin typeface="Ebrima" panose="02000000000000000000" pitchFamily="2" charset="0"/>
              <a:ea typeface="Ebrima" panose="02000000000000000000" pitchFamily="2" charset="0"/>
              <a:cs typeface="Ebrima" panose="02000000000000000000" pitchFamily="2" charset="0"/>
            </a:endParaRPr>
          </a:p>
          <a:p>
            <a:pPr algn="just"/>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ኢያሱ ፀሐይን ከምሕዋርዋ (ከምትሄድበት) እንዴት ሊያቆማት ቻለ</a:t>
            </a:r>
            <a:r>
              <a:rPr lang="en-US" sz="2800" dirty="0">
                <a:solidFill>
                  <a:srgbClr val="7030A0"/>
                </a:solidFill>
                <a:latin typeface="Ebrima" panose="02000000000000000000" pitchFamily="2" charset="0"/>
                <a:ea typeface="Ebrima" panose="02000000000000000000" pitchFamily="2" charset="0"/>
                <a:cs typeface="Ebrima" panose="02000000000000000000" pitchFamily="2" charset="0"/>
              </a:rPr>
              <a:t> </a:t>
            </a:r>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ኢያሱ ፲፥፲፪</a:t>
            </a:r>
            <a:r>
              <a:rPr lang="en-US" sz="2800" dirty="0">
                <a:solidFill>
                  <a:srgbClr val="7030A0"/>
                </a:solidFill>
                <a:latin typeface="Ebrima" panose="02000000000000000000" pitchFamily="2" charset="0"/>
                <a:ea typeface="Ebrima" panose="02000000000000000000" pitchFamily="2" charset="0"/>
                <a:cs typeface="Ebrima" panose="02000000000000000000" pitchFamily="2" charset="0"/>
              </a:rPr>
              <a:t>; </a:t>
            </a:r>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በረዶ ማዝነምስ እንዴት ተቻለው</a:t>
            </a:r>
            <a:r>
              <a:rPr lang="en-US" sz="2800" dirty="0">
                <a:solidFill>
                  <a:srgbClr val="7030A0"/>
                </a:solidFill>
                <a:latin typeface="Ebrima" panose="02000000000000000000" pitchFamily="2" charset="0"/>
                <a:ea typeface="Ebrima" panose="02000000000000000000" pitchFamily="2" charset="0"/>
                <a:cs typeface="Ebrima" panose="02000000000000000000" pitchFamily="2" charset="0"/>
              </a:rPr>
              <a:t>?</a:t>
            </a:r>
          </a:p>
          <a:p>
            <a:pPr algn="just"/>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 ጌዲዎንስ በደረቅ ሜዳ ላይ ፀምር (ግምጃ) ዘርግቶ እንዴት ጠል ሊያወርድ ቻለ? </a:t>
            </a:r>
            <a:r>
              <a:rPr lang="en-US" sz="2800" dirty="0" err="1">
                <a:solidFill>
                  <a:srgbClr val="7030A0"/>
                </a:solidFill>
                <a:latin typeface="Ebrima" panose="02000000000000000000" pitchFamily="2" charset="0"/>
                <a:ea typeface="Ebrima" panose="02000000000000000000" pitchFamily="2" charset="0"/>
                <a:cs typeface="Ebrima" panose="02000000000000000000" pitchFamily="2" charset="0"/>
              </a:rPr>
              <a:t>መሳ</a:t>
            </a:r>
            <a:r>
              <a:rPr lang="en-US" sz="2800" dirty="0">
                <a:solidFill>
                  <a:srgbClr val="7030A0"/>
                </a:solidFill>
                <a:latin typeface="Ebrima" panose="02000000000000000000" pitchFamily="2" charset="0"/>
                <a:ea typeface="Ebrima" panose="02000000000000000000" pitchFamily="2" charset="0"/>
                <a:cs typeface="Ebrima" panose="02000000000000000000" pitchFamily="2" charset="0"/>
              </a:rPr>
              <a:t>. </a:t>
            </a:r>
            <a:r>
              <a:rPr lang="am-ET" sz="2800" dirty="0">
                <a:solidFill>
                  <a:srgbClr val="7030A0"/>
                </a:solidFill>
                <a:latin typeface="Ebrima" panose="02000000000000000000" pitchFamily="2" charset="0"/>
                <a:ea typeface="Ebrima" panose="02000000000000000000" pitchFamily="2" charset="0"/>
                <a:cs typeface="Ebrima" panose="02000000000000000000" pitchFamily="2" charset="0"/>
              </a:rPr>
              <a:t>፮፥፴፯</a:t>
            </a:r>
            <a:endParaRPr lang="en-US" sz="2800" dirty="0">
              <a:solidFill>
                <a:srgbClr val="7030A0"/>
              </a:solidFill>
              <a:latin typeface="Ebrima" panose="02000000000000000000" pitchFamily="2" charset="0"/>
              <a:ea typeface="Ebrima" panose="02000000000000000000" pitchFamily="2" charset="0"/>
              <a:cs typeface="Ebrima" panose="02000000000000000000" pitchFamily="2" charset="0"/>
            </a:endParaRPr>
          </a:p>
          <a:p>
            <a:pPr algn="just"/>
            <a:endParaRPr lang="en-US" sz="2800" dirty="0">
              <a:latin typeface="Ebrima" panose="02000000000000000000" pitchFamily="2" charset="0"/>
              <a:ea typeface="Ebrima" panose="02000000000000000000" pitchFamily="2" charset="0"/>
              <a:cs typeface="Ebrima" panose="02000000000000000000" pitchFamily="2" charset="0"/>
            </a:endParaRPr>
          </a:p>
          <a:p>
            <a:pPr algn="just"/>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4101101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lgn="just"/>
            <a:r>
              <a:rPr lang="am-ET" sz="2400" dirty="0">
                <a:solidFill>
                  <a:srgbClr val="7030A0"/>
                </a:solidFill>
                <a:latin typeface="Ebrima" panose="02000000000000000000" pitchFamily="2" charset="0"/>
                <a:ea typeface="Ebrima" panose="02000000000000000000" pitchFamily="2" charset="0"/>
                <a:cs typeface="Ebrima" panose="02000000000000000000" pitchFamily="2" charset="0"/>
              </a:rPr>
              <a:t>በሐዲስ ኪዳንም </a:t>
            </a:r>
            <a:r>
              <a:rPr lang="am-ET" sz="2400" dirty="0">
                <a:solidFill>
                  <a:srgbClr val="FF0000"/>
                </a:solidFill>
                <a:latin typeface="Ebrima" panose="02000000000000000000" pitchFamily="2" charset="0"/>
                <a:ea typeface="Ebrima" panose="02000000000000000000" pitchFamily="2" charset="0"/>
                <a:cs typeface="Ebrima" panose="02000000000000000000" pitchFamily="2" charset="0"/>
              </a:rPr>
              <a:t>ጴጥሮስና ዮሐንስ </a:t>
            </a:r>
            <a:r>
              <a:rPr lang="am-ET" sz="2400" dirty="0">
                <a:solidFill>
                  <a:srgbClr val="7030A0"/>
                </a:solidFill>
                <a:latin typeface="Ebrima" panose="02000000000000000000" pitchFamily="2" charset="0"/>
                <a:ea typeface="Ebrima" panose="02000000000000000000" pitchFamily="2" charset="0"/>
                <a:cs typeface="Ebrima" panose="02000000000000000000" pitchFamily="2" charset="0"/>
              </a:rPr>
              <a:t>በአንድ ቃል አንድ ከተወለደ ጀምሮ መንቀሳቀስ አይችል የነበረ ሰውን “በናዝሬቱ በኢየሱስ ክርስቶስ ስም ተነስና ተመላለስ” በማለት እንዴት ሊያስነሱት (ሊያድኑት) ቻሉ? ግብ. ሐዋ. ፫፥፯</a:t>
            </a:r>
            <a:endParaRPr lang="en-US" sz="2400" dirty="0">
              <a:solidFill>
                <a:srgbClr val="7030A0"/>
              </a:solidFill>
              <a:latin typeface="Ebrima" panose="02000000000000000000" pitchFamily="2" charset="0"/>
              <a:ea typeface="Ebrima" panose="02000000000000000000" pitchFamily="2" charset="0"/>
              <a:cs typeface="Ebrima" panose="02000000000000000000" pitchFamily="2" charset="0"/>
            </a:endParaRPr>
          </a:p>
          <a:p>
            <a:pPr algn="just"/>
            <a:r>
              <a:rPr lang="am-ET" sz="2400" dirty="0">
                <a:solidFill>
                  <a:srgbClr val="7030A0"/>
                </a:solidFill>
              </a:rPr>
              <a:t>ዳግመኛም ጴጥሮስ </a:t>
            </a:r>
            <a:r>
              <a:rPr lang="am-ET" sz="2400" dirty="0">
                <a:solidFill>
                  <a:srgbClr val="FF0000"/>
                </a:solidFill>
              </a:rPr>
              <a:t>የአካሉ ጥላ ባረፈበት </a:t>
            </a:r>
            <a:r>
              <a:rPr lang="am-ET" sz="2400" dirty="0">
                <a:solidFill>
                  <a:srgbClr val="7030A0"/>
                </a:solidFill>
              </a:rPr>
              <a:t>ቦታ ሁሉ የተቀመጡ ሕሙማንን ጥላው ስለነካቸው ብቻ </a:t>
            </a:r>
            <a:r>
              <a:rPr lang="am-ET" sz="2400" dirty="0">
                <a:solidFill>
                  <a:srgbClr val="FF0000"/>
                </a:solidFill>
              </a:rPr>
              <a:t>በጥላው ይፈውስ </a:t>
            </a:r>
            <a:r>
              <a:rPr lang="am-ET" sz="2400" dirty="0">
                <a:solidFill>
                  <a:srgbClr val="7030A0"/>
                </a:solidFill>
              </a:rPr>
              <a:t>ነበር። ይህ እንዴት ተቻለው?</a:t>
            </a:r>
            <a:r>
              <a:rPr lang="en-US" sz="2400" dirty="0">
                <a:solidFill>
                  <a:srgbClr val="7030A0"/>
                </a:solidFill>
              </a:rPr>
              <a:t> </a:t>
            </a:r>
            <a:r>
              <a:rPr lang="en-US" sz="2400" dirty="0" err="1">
                <a:solidFill>
                  <a:srgbClr val="7030A0"/>
                </a:solidFill>
              </a:rPr>
              <a:t>ግብ</a:t>
            </a:r>
            <a:r>
              <a:rPr lang="en-US" sz="2400" dirty="0">
                <a:solidFill>
                  <a:srgbClr val="7030A0"/>
                </a:solidFill>
              </a:rPr>
              <a:t>. </a:t>
            </a:r>
            <a:r>
              <a:rPr lang="am-ET" sz="2400" dirty="0">
                <a:solidFill>
                  <a:srgbClr val="7030A0"/>
                </a:solidFill>
              </a:rPr>
              <a:t>ሐዋ. ፭፥፲፭</a:t>
            </a:r>
            <a:endParaRPr lang="en-US" sz="2400" dirty="0">
              <a:solidFill>
                <a:srgbClr val="7030A0"/>
              </a:solidFill>
            </a:endParaRPr>
          </a:p>
          <a:p>
            <a:pPr algn="just"/>
            <a:r>
              <a:rPr lang="am-ET" sz="2400" dirty="0">
                <a:solidFill>
                  <a:srgbClr val="7030A0"/>
                </a:solidFill>
              </a:rPr>
              <a:t> በሌላም እስር </a:t>
            </a:r>
            <a:r>
              <a:rPr lang="am-ET" sz="2400" dirty="0">
                <a:solidFill>
                  <a:srgbClr val="FF0000"/>
                </a:solidFill>
              </a:rPr>
              <a:t>ቤቱን ሳይከፍት እንደተዘጋ አልፎ ወጥቶ </a:t>
            </a:r>
            <a:r>
              <a:rPr lang="am-ET" sz="2400" dirty="0">
                <a:solidFill>
                  <a:srgbClr val="7030A0"/>
                </a:solidFill>
              </a:rPr>
              <a:t>ሄዷል።</a:t>
            </a:r>
            <a:r>
              <a:rPr lang="en-US" sz="2400" dirty="0">
                <a:solidFill>
                  <a:srgbClr val="7030A0"/>
                </a:solidFill>
              </a:rPr>
              <a:t> </a:t>
            </a:r>
            <a:r>
              <a:rPr lang="am-ET" sz="2400" dirty="0">
                <a:solidFill>
                  <a:srgbClr val="7030A0"/>
                </a:solidFill>
              </a:rPr>
              <a:t>ይህን ማድረግ እንዴት ተቻለው? ሐዋ. ፲፪፥፲፩</a:t>
            </a:r>
            <a:endParaRPr lang="en-US" sz="2400" dirty="0">
              <a:solidFill>
                <a:srgbClr val="7030A0"/>
              </a:solidFill>
            </a:endParaRPr>
          </a:p>
          <a:p>
            <a:pPr algn="just"/>
            <a:r>
              <a:rPr lang="am-ET" sz="2400" dirty="0">
                <a:solidFill>
                  <a:srgbClr val="7030A0"/>
                </a:solidFill>
              </a:rPr>
              <a:t>ቅዱስ ጳውሎስም </a:t>
            </a:r>
            <a:r>
              <a:rPr lang="am-ET" sz="2400" dirty="0">
                <a:solidFill>
                  <a:srgbClr val="FF0000"/>
                </a:solidFill>
              </a:rPr>
              <a:t>በልብሱ ጫፍ ሙት ያስነሳና ድውይ ይፈውስ </a:t>
            </a:r>
            <a:r>
              <a:rPr lang="am-ET" sz="2400" dirty="0">
                <a:solidFill>
                  <a:srgbClr val="7030A0"/>
                </a:solidFill>
              </a:rPr>
              <a:t>ነበር። ይህን ማድረግ እንዴት ተቻለው?     </a:t>
            </a:r>
            <a:r>
              <a:rPr lang="en-US" sz="2400" dirty="0">
                <a:solidFill>
                  <a:srgbClr val="7030A0"/>
                </a:solidFill>
              </a:rPr>
              <a:t> </a:t>
            </a:r>
            <a:r>
              <a:rPr lang="am-ET" sz="2400" dirty="0">
                <a:solidFill>
                  <a:srgbClr val="7030A0"/>
                </a:solidFill>
              </a:rPr>
              <a:t>ግብ. ሐዋ. ፲፱፥፲፩</a:t>
            </a:r>
            <a:endParaRPr lang="en-US" sz="2400" dirty="0">
              <a:solidFill>
                <a:srgbClr val="7030A0"/>
              </a:solidFill>
            </a:endParaRPr>
          </a:p>
          <a:p>
            <a:pPr algn="just"/>
            <a:r>
              <a:rPr lang="am-ET" sz="2400" dirty="0">
                <a:solidFill>
                  <a:srgbClr val="7030A0"/>
                </a:solidFill>
              </a:rPr>
              <a:t>እኒህ ሁሉ </a:t>
            </a:r>
            <a:r>
              <a:rPr lang="am-ET" sz="2400" dirty="0">
                <a:solidFill>
                  <a:srgbClr val="FF0000"/>
                </a:solidFill>
              </a:rPr>
              <a:t>ከፍልስፍና ሁሉ በላይ፤ ፍልስፍና ከሚሰጠው ደስታና ወይም አስተሳሰብ በላይ </a:t>
            </a:r>
            <a:r>
              <a:rPr lang="am-ET" sz="2400" dirty="0">
                <a:solidFill>
                  <a:srgbClr val="7030A0"/>
                </a:solidFill>
              </a:rPr>
              <a:t>ናቸው።</a:t>
            </a:r>
            <a:endParaRPr lang="en-US"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9084186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lgn="just">
              <a:lnSpc>
                <a:spcPct val="150000"/>
              </a:lnSpc>
            </a:pPr>
            <a:r>
              <a:rPr lang="am-ET" sz="2400" dirty="0">
                <a:latin typeface="Ebrima" panose="02000000000000000000" pitchFamily="2" charset="0"/>
                <a:ea typeface="Ebrima" panose="02000000000000000000" pitchFamily="2" charset="0"/>
                <a:cs typeface="Ebrima" panose="02000000000000000000" pitchFamily="2" charset="0"/>
              </a:rPr>
              <a:t>ስለዚህ </a:t>
            </a:r>
            <a:r>
              <a:rPr lang="am-ET" sz="2400" dirty="0">
                <a:solidFill>
                  <a:srgbClr val="FF0000"/>
                </a:solidFill>
                <a:latin typeface="Ebrima" panose="02000000000000000000" pitchFamily="2" charset="0"/>
                <a:ea typeface="Ebrima" panose="02000000000000000000" pitchFamily="2" charset="0"/>
                <a:cs typeface="Ebrima" panose="02000000000000000000" pitchFamily="2" charset="0"/>
              </a:rPr>
              <a:t>ክርስትና ከፍልስፍና ሁሉ በላይ ነው</a:t>
            </a:r>
            <a:r>
              <a:rPr lang="am-ET" sz="2400" dirty="0">
                <a:latin typeface="Ebrima" panose="02000000000000000000" pitchFamily="2" charset="0"/>
                <a:ea typeface="Ebrima" panose="02000000000000000000" pitchFamily="2" charset="0"/>
                <a:cs typeface="Ebrima" panose="02000000000000000000" pitchFamily="2" charset="0"/>
              </a:rPr>
              <a:t>። </a:t>
            </a:r>
            <a:r>
              <a:rPr lang="am-ET" sz="2400" b="1" i="1" dirty="0">
                <a:solidFill>
                  <a:srgbClr val="FF0000"/>
                </a:solidFill>
                <a:latin typeface="Ebrima" panose="02000000000000000000" pitchFamily="2" charset="0"/>
                <a:ea typeface="Ebrima" panose="02000000000000000000" pitchFamily="2" charset="0"/>
                <a:cs typeface="Ebrima" panose="02000000000000000000" pitchFamily="2" charset="0"/>
              </a:rPr>
              <a:t>ክርስትና ያልመዘነው ፍልስፍና የለም። ፍልስፍና ያልመዘነው ክርስትና ግን አለ። </a:t>
            </a:r>
            <a:endParaRPr lang="en-US" sz="2400" b="1" i="1" dirty="0">
              <a:solidFill>
                <a:srgbClr val="FF0000"/>
              </a:solidFill>
              <a:latin typeface="Ebrima" panose="02000000000000000000" pitchFamily="2" charset="0"/>
              <a:ea typeface="Ebrima" panose="02000000000000000000" pitchFamily="2" charset="0"/>
              <a:cs typeface="Ebrima" panose="02000000000000000000" pitchFamily="2" charset="0"/>
            </a:endParaRPr>
          </a:p>
          <a:p>
            <a:pPr algn="just">
              <a:lnSpc>
                <a:spcPct val="150000"/>
              </a:lnSpc>
            </a:pPr>
            <a:r>
              <a:rPr lang="am-ET" sz="2400" b="1" i="1" dirty="0">
                <a:solidFill>
                  <a:srgbClr val="FF0000"/>
                </a:solidFill>
                <a:latin typeface="Ebrima" panose="02000000000000000000" pitchFamily="2" charset="0"/>
                <a:ea typeface="Ebrima" panose="02000000000000000000" pitchFamily="2" charset="0"/>
                <a:cs typeface="Ebrima" panose="02000000000000000000" pitchFamily="2" charset="0"/>
              </a:rPr>
              <a:t>ቅዱሳት መጻሕፍት ያልመዘኑት ሳይንስ የለም።ቅዱሳት መጻሕፍትን የሚመዝን ሳይንስ ግን</a:t>
            </a:r>
            <a:r>
              <a:rPr lang="en-US" sz="2400" b="1" i="1" dirty="0">
                <a:solidFill>
                  <a:srgbClr val="FF0000"/>
                </a:solidFill>
                <a:latin typeface="Ebrima" panose="02000000000000000000" pitchFamily="2" charset="0"/>
                <a:ea typeface="Ebrima" panose="02000000000000000000" pitchFamily="2" charset="0"/>
                <a:cs typeface="Ebrima" panose="02000000000000000000" pitchFamily="2" charset="0"/>
              </a:rPr>
              <a:t> </a:t>
            </a:r>
            <a:r>
              <a:rPr lang="am-ET" sz="2400" b="1" i="1" dirty="0">
                <a:solidFill>
                  <a:srgbClr val="FF0000"/>
                </a:solidFill>
                <a:latin typeface="Ebrima" panose="02000000000000000000" pitchFamily="2" charset="0"/>
                <a:ea typeface="Ebrima" panose="02000000000000000000" pitchFamily="2" charset="0"/>
                <a:cs typeface="Ebrima" panose="02000000000000000000" pitchFamily="2" charset="0"/>
              </a:rPr>
              <a:t>የለም። </a:t>
            </a:r>
            <a:endParaRPr lang="en-US" sz="2400" b="1" i="1" dirty="0">
              <a:solidFill>
                <a:srgbClr val="FF0000"/>
              </a:solidFill>
              <a:latin typeface="Ebrima" panose="02000000000000000000" pitchFamily="2" charset="0"/>
              <a:ea typeface="Ebrima" panose="02000000000000000000" pitchFamily="2" charset="0"/>
              <a:cs typeface="Ebrima" panose="02000000000000000000" pitchFamily="2" charset="0"/>
            </a:endParaRPr>
          </a:p>
          <a:p>
            <a:pPr algn="just">
              <a:lnSpc>
                <a:spcPct val="150000"/>
              </a:lnSpc>
            </a:pPr>
            <a:r>
              <a:rPr lang="am-ET" sz="2400" dirty="0">
                <a:latin typeface="Ebrima" panose="02000000000000000000" pitchFamily="2" charset="0"/>
                <a:ea typeface="Ebrima" panose="02000000000000000000" pitchFamily="2" charset="0"/>
                <a:cs typeface="Ebrima" panose="02000000000000000000" pitchFamily="2" charset="0"/>
              </a:rPr>
              <a:t>እውነት ከሁሉ በላይ ናት። ሐሰት ግን ከሁሉ በታች ናት። </a:t>
            </a:r>
            <a:endParaRPr lang="en-US" sz="2400" dirty="0">
              <a:latin typeface="Ebrima" panose="02000000000000000000" pitchFamily="2" charset="0"/>
              <a:ea typeface="Ebrima" panose="02000000000000000000" pitchFamily="2" charset="0"/>
              <a:cs typeface="Ebrima" panose="02000000000000000000" pitchFamily="2" charset="0"/>
            </a:endParaRPr>
          </a:p>
          <a:p>
            <a:pPr algn="just">
              <a:lnSpc>
                <a:spcPct val="150000"/>
              </a:lnSpc>
            </a:pPr>
            <a:r>
              <a:rPr lang="am-ET" sz="2400" dirty="0">
                <a:latin typeface="Ebrima" panose="02000000000000000000" pitchFamily="2" charset="0"/>
                <a:ea typeface="Ebrima" panose="02000000000000000000" pitchFamily="2" charset="0"/>
                <a:cs typeface="Ebrima" panose="02000000000000000000" pitchFamily="2" charset="0"/>
              </a:rPr>
              <a:t>ከዚህ የተነሳ ቅዱሳን አበው </a:t>
            </a:r>
            <a:r>
              <a:rPr lang="am-ET" sz="2400" b="1" dirty="0">
                <a:solidFill>
                  <a:srgbClr val="FF0000"/>
                </a:solidFill>
                <a:latin typeface="Ebrima" panose="02000000000000000000" pitchFamily="2" charset="0"/>
                <a:ea typeface="Ebrima" panose="02000000000000000000" pitchFamily="2" charset="0"/>
                <a:cs typeface="Ebrima" panose="02000000000000000000" pitchFamily="2" charset="0"/>
              </a:rPr>
              <a:t>በተራቀቀ እውነተኛ ነገረ እግዚአብሔርን የተነጋገሩበት ዓለመ ቅድስና በዚህ ዓለም ካለው አስተሳሰብ ሁሉ በላይ </a:t>
            </a:r>
            <a:r>
              <a:rPr lang="am-ET" sz="2400" dirty="0">
                <a:latin typeface="Ebrima" panose="02000000000000000000" pitchFamily="2" charset="0"/>
                <a:ea typeface="Ebrima" panose="02000000000000000000" pitchFamily="2" charset="0"/>
                <a:cs typeface="Ebrima" panose="02000000000000000000" pitchFamily="2" charset="0"/>
              </a:rPr>
              <a:t>ነው።</a:t>
            </a:r>
            <a:endParaRPr lang="en-US" sz="2400" dirty="0">
              <a:latin typeface="Ebrima" panose="02000000000000000000" pitchFamily="2" charset="0"/>
              <a:ea typeface="Ebrima" panose="02000000000000000000" pitchFamily="2" charset="0"/>
              <a:cs typeface="Ebrima" panose="02000000000000000000" pitchFamily="2" charset="0"/>
            </a:endParaRPr>
          </a:p>
          <a:p>
            <a:pPr algn="just">
              <a:lnSpc>
                <a:spcPct val="150000"/>
              </a:lnSpc>
            </a:pPr>
            <a:endParaRPr lang="en-US" sz="24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159597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ፍልስፍና ከዕለት ወደ ዕለት እንዴት ኑሮውን ማሳለጥ እንዴት ዳቦውን ማግኘት እንዳለበት ያመለክተዋል።  </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መንፈሳዊ ፍልስፍና ግን እንዴት መጾም፤ መብላትን ባለመብላት እንዴት ማቸነፍ እንዳለበት ያመለክተዋል። </a:t>
            </a:r>
            <a:endParaRPr lang="en-US" sz="2800" dirty="0">
              <a:solidFill>
                <a:srgbClr val="FF0000"/>
              </a:solidFill>
              <a:latin typeface="Ebrima" panose="020000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ሥጋዊ ፍልስፍና አሸንፎ ከሁሉ በላይ እንዲሆን ያነሳሳዋል። </a:t>
            </a:r>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መንፈሳዊ ፍልስፍና ደግሞ ከሁሉ በታች እንዲሆን ትህትና እንዲላበስ ያነሳሳዋል። </a:t>
            </a:r>
            <a:endParaRPr lang="en-US" sz="2800" dirty="0">
              <a:solidFill>
                <a:srgbClr val="FF0000"/>
              </a:solidFill>
              <a:latin typeface="Ebrima" panose="02000000000000000000" pitchFamily="2" charset="0"/>
              <a:ea typeface="Ebrima" panose="02000000000000000000" pitchFamily="2" charset="0"/>
              <a:cs typeface="Ebrima" panose="02000000000000000000" pitchFamily="2" charset="0"/>
            </a:endParaRPr>
          </a:p>
          <a:p>
            <a:pPr algn="just"/>
            <a:r>
              <a:rPr lang="am-ET" sz="2800" b="1" dirty="0">
                <a:solidFill>
                  <a:srgbClr val="FF0000"/>
                </a:solidFill>
                <a:latin typeface="Ebrima" panose="02000000000000000000" pitchFamily="2" charset="0"/>
                <a:ea typeface="Ebrima" panose="02000000000000000000" pitchFamily="2" charset="0"/>
                <a:cs typeface="Ebrima" panose="02000000000000000000" pitchFamily="2" charset="0"/>
              </a:rPr>
              <a:t>በኅሊና ሚዛን ትክክለኛው የኅሊና መልስ የቱ ነው? ሥጋዊው ነው? ወይስ መንፈሳዊ? </a:t>
            </a:r>
            <a:endParaRPr lang="en-US" sz="2800" b="1" dirty="0">
              <a:solidFill>
                <a:srgbClr val="FF0000"/>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33318781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ሥጋዊው በልቶ ጠጥቶ ወፍሮ ሆዱ መልቶ ደረቱ ሰፍቶ ፊቱ ቀልቶ እንዲታይ ያነሳሳዋል። </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r>
              <a:rPr lang="am-ET" sz="2800" dirty="0">
                <a:solidFill>
                  <a:srgbClr val="FF0000"/>
                </a:solidFill>
                <a:latin typeface="Ebrima" panose="02000000000000000000" pitchFamily="2" charset="0"/>
                <a:ea typeface="Ebrima" panose="02000000000000000000" pitchFamily="2" charset="0"/>
                <a:cs typeface="Ebrima" panose="02000000000000000000" pitchFamily="2" charset="0"/>
              </a:rPr>
              <a:t>መንፈሳዊው ደግሞ ሰውነቱን ገዝቶ፣ ራሱን ገስፆ ነፍሱን ጽሪት እንደመላእክት ለማድረግ ሲተጋ እናገኘዋለን።</a:t>
            </a:r>
            <a:endParaRPr lang="en-US" sz="2800" dirty="0">
              <a:solidFill>
                <a:srgbClr val="FF0000"/>
              </a:solidFill>
              <a:latin typeface="Ebrima" panose="02000000000000000000" pitchFamily="2" charset="0"/>
              <a:ea typeface="Ebrima" panose="02000000000000000000" pitchFamily="2" charset="0"/>
              <a:cs typeface="Ebrima" panose="02000000000000000000" pitchFamily="2" charset="0"/>
            </a:endParaRPr>
          </a:p>
          <a:p>
            <a:pPr algn="just"/>
            <a:r>
              <a:rPr lang="am-ET" sz="2800" dirty="0"/>
              <a:t>የኳስ ተጫዋች ደስታው ጓደኛውን በማሸነፍ </a:t>
            </a:r>
            <a:r>
              <a:rPr lang="am-ET" sz="2800" dirty="0">
                <a:solidFill>
                  <a:srgbClr val="FF0000"/>
                </a:solidFill>
              </a:rPr>
              <a:t>ሥጋዊ ፍልስፍና (ሰኪዩላር አስተሳሰብ) አንዱን በመጉዳት አንዱ ባንዱ ላይ ድል በማድረግ እንደ ኳስ ተጫዋች ይደሰታል።</a:t>
            </a:r>
            <a:r>
              <a:rPr lang="am-ET" sz="2800" dirty="0"/>
              <a:t>ላይ የተመሠረተ ነው። የሚገጥመው ከሌለ ስታድየም ውስጥ ለብቻው ገብቶ አይጫወትም። በማሸነፍ ላይ የተመሠረተ ነው እንጂ።</a:t>
            </a:r>
            <a:endParaRPr lang="en-US" sz="2800" dirty="0"/>
          </a:p>
          <a:p>
            <a:pPr algn="just"/>
            <a:r>
              <a:rPr lang="am-ET" sz="2800" dirty="0"/>
              <a:t>እውነተኛው ነፍሳዊውና መንፈሳዊው ፍልስፍና ክርስትና መሆኑን ያሳየናል።</a:t>
            </a:r>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5516582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lgn="just"/>
            <a:r>
              <a:rPr lang="am-ET" sz="2400" dirty="0">
                <a:latin typeface="Power Geez Unicode1" panose="00000400000000000000" pitchFamily="2" charset="0"/>
                <a:ea typeface="Calibri" panose="020F0502020204030204" pitchFamily="34" charset="0"/>
                <a:cs typeface="Ebrima" panose="02000000000000000000" pitchFamily="2" charset="0"/>
              </a:rPr>
              <a:t>በዓለም ደረጃ ማማር፣ መዋዋብ ወዘተ በመሳሰለው ራሱን </a:t>
            </a:r>
            <a:r>
              <a:rPr lang="am-ET" sz="2400" i="1" dirty="0">
                <a:solidFill>
                  <a:srgbClr val="FF0000"/>
                </a:solidFill>
                <a:latin typeface="Power Geez Unicode1" panose="00000400000000000000" pitchFamily="2" charset="0"/>
                <a:ea typeface="Calibri" panose="020F0502020204030204" pitchFamily="34" charset="0"/>
                <a:cs typeface="Ebrima" panose="02000000000000000000" pitchFamily="2" charset="0"/>
              </a:rPr>
              <a:t>ጣዖት በማድረግ ዓለም ተጠምዶ ራሱን ሲያመልክ </a:t>
            </a:r>
            <a:r>
              <a:rPr lang="am-ET" sz="2400" dirty="0">
                <a:latin typeface="Power Geez Unicode1" panose="00000400000000000000" pitchFamily="2" charset="0"/>
                <a:ea typeface="Calibri" panose="020F0502020204030204" pitchFamily="34" charset="0"/>
                <a:cs typeface="Ebrima" panose="02000000000000000000" pitchFamily="2" charset="0"/>
              </a:rPr>
              <a:t>ይኖራል። የደስታ ትርጉሙም በማመንዘር ሥጋዊ ምኞቱንና ፍላጎቱን በማድረግ የሚፈጸም መስሎ ይታየዋል።</a:t>
            </a:r>
            <a:endParaRPr lang="en-US" sz="2400" dirty="0">
              <a:latin typeface="Power Geez Unicode1" panose="00000400000000000000" pitchFamily="2" charset="0"/>
              <a:ea typeface="Calibri" panose="020F0502020204030204" pitchFamily="34" charset="0"/>
              <a:cs typeface="Ebrima" panose="02000000000000000000" pitchFamily="2" charset="0"/>
            </a:endParaRPr>
          </a:p>
          <a:p>
            <a:pPr algn="just"/>
            <a:r>
              <a:rPr lang="am-ET" sz="2400" dirty="0"/>
              <a:t>ለዚህ ነው </a:t>
            </a:r>
            <a:r>
              <a:rPr lang="am-ET" sz="2400" dirty="0">
                <a:solidFill>
                  <a:srgbClr val="FF0000"/>
                </a:solidFill>
              </a:rPr>
              <a:t>ቅዱሳን አበው ፍልስፍናቸውን ትተው ወደ ትክክለኛው የመንፈስ ዕረፍት ወደሚገኝበት የክርስትና ፍልስፍና የገቡት። በዚህ ሲኖሩ ከሁሉም መድረስ ይችላሉ። </a:t>
            </a:r>
            <a:endParaRPr lang="en-US" sz="2400" dirty="0">
              <a:solidFill>
                <a:srgbClr val="FF0000"/>
              </a:solidFill>
            </a:endParaRPr>
          </a:p>
          <a:p>
            <a:pPr algn="just"/>
            <a:r>
              <a:rPr lang="am-ET" sz="2400" b="1" dirty="0">
                <a:solidFill>
                  <a:srgbClr val="FF0000"/>
                </a:solidFill>
              </a:rPr>
              <a:t>በንጽሐ ሥጋ ሲኖሩ ግዙፋን ፍጥረታትን ማለትም ብሔሞትን፣ ሌዋታንን</a:t>
            </a:r>
            <a:r>
              <a:rPr lang="en-US" sz="2400" b="1" dirty="0">
                <a:solidFill>
                  <a:srgbClr val="FF0000"/>
                </a:solidFill>
              </a:rPr>
              <a:t> </a:t>
            </a:r>
            <a:r>
              <a:rPr lang="am-ET" sz="2400" b="1" dirty="0">
                <a:solidFill>
                  <a:srgbClr val="FF0000"/>
                </a:solidFill>
              </a:rPr>
              <a:t>ግሩማን አራዊትን</a:t>
            </a:r>
            <a:r>
              <a:rPr lang="en-US" sz="2400" b="1" dirty="0">
                <a:solidFill>
                  <a:srgbClr val="FF0000"/>
                </a:solidFill>
              </a:rPr>
              <a:t> </a:t>
            </a:r>
            <a:r>
              <a:rPr lang="am-ET" sz="2400" b="1" dirty="0">
                <a:solidFill>
                  <a:srgbClr val="FF0000"/>
                </a:solidFill>
              </a:rPr>
              <a:t>ናጌብን</a:t>
            </a:r>
            <a:r>
              <a:rPr lang="en-US" sz="2400" b="1" dirty="0">
                <a:solidFill>
                  <a:srgbClr val="FF0000"/>
                </a:solidFill>
              </a:rPr>
              <a:t> </a:t>
            </a:r>
            <a:r>
              <a:rPr lang="am-ET" sz="2400" b="1" dirty="0">
                <a:solidFill>
                  <a:srgbClr val="FF0000"/>
                </a:solidFill>
              </a:rPr>
              <a:t>አድማስን</a:t>
            </a:r>
            <a:r>
              <a:rPr lang="en-US" sz="2400" b="1" dirty="0">
                <a:solidFill>
                  <a:srgbClr val="FF0000"/>
                </a:solidFill>
              </a:rPr>
              <a:t> </a:t>
            </a:r>
            <a:r>
              <a:rPr lang="am-ET" sz="2400" b="1" dirty="0">
                <a:solidFill>
                  <a:srgbClr val="FF0000"/>
                </a:solidFill>
              </a:rPr>
              <a:t>ሊሉያን (የተለዩ) ዓለማትንና ካልዕ ፍጥረትን</a:t>
            </a:r>
            <a:r>
              <a:rPr lang="en-US" sz="2400" b="1" dirty="0">
                <a:solidFill>
                  <a:srgbClr val="FF0000"/>
                </a:solidFill>
              </a:rPr>
              <a:t> </a:t>
            </a:r>
            <a:r>
              <a:rPr lang="am-ET" sz="2400" b="1" dirty="0">
                <a:solidFill>
                  <a:srgbClr val="FF0000"/>
                </a:solidFill>
              </a:rPr>
              <a:t>ያያሉ።</a:t>
            </a:r>
            <a:r>
              <a:rPr lang="en-US" sz="2400" b="1" dirty="0">
                <a:solidFill>
                  <a:srgbClr val="FF0000"/>
                </a:solidFill>
              </a:rPr>
              <a:t> </a:t>
            </a:r>
            <a:r>
              <a:rPr lang="am-ET" sz="2400" b="1" dirty="0">
                <a:solidFill>
                  <a:srgbClr val="FF0000"/>
                </a:solidFill>
              </a:rPr>
              <a:t>ሲያዩም አንድ ቢሉ  ከዚያው እሊህ ፍጥረታት ካሉበት ደርሰው ይመለከታሉ። አንድ ቢሉ ከዚህ ሆነው ቦታ ሳይለቁ ቴሌስኮፕ፣ ማይክሮስኮፕ፣ መሳርያም ሳይገጥሙ ከወደዱት ደርሰው ያያሉ። </a:t>
            </a:r>
            <a:endParaRPr lang="en-US" sz="2400" b="1" dirty="0">
              <a:solidFill>
                <a:srgbClr val="FF0000"/>
              </a:solidFill>
            </a:endParaRPr>
          </a:p>
        </p:txBody>
      </p:sp>
    </p:spTree>
    <p:extLst>
      <p:ext uri="{BB962C8B-B14F-4D97-AF65-F5344CB8AC3E}">
        <p14:creationId xmlns:p14="http://schemas.microsoft.com/office/powerpoint/2010/main" val="35824721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400" b="1" dirty="0"/>
              <a:t>ከንጽሐ ነፍስ ሲደርሱ ረቂቃን ፍጥረታትን ያያሉ። ማለትም ነፍሳትን፣ ነፋሳትን፣ መላእክትን ይመለከታሉ።</a:t>
            </a:r>
            <a:r>
              <a:rPr lang="en-US" sz="2400" b="1" dirty="0"/>
              <a:t> </a:t>
            </a:r>
          </a:p>
          <a:p>
            <a:pPr algn="just"/>
            <a:r>
              <a:rPr lang="am-ET" sz="2400" b="1" dirty="0">
                <a:solidFill>
                  <a:srgbClr val="002060"/>
                </a:solidFill>
              </a:rPr>
              <a:t>ከንጽሐ ልቡና ሲደርሱ ግን! ሁሉን የሚያይ እግዚአብሔርን</a:t>
            </a:r>
            <a:r>
              <a:rPr lang="en-US" sz="2400" b="1" dirty="0">
                <a:solidFill>
                  <a:srgbClr val="002060"/>
                </a:solidFill>
              </a:rPr>
              <a:t> </a:t>
            </a:r>
            <a:r>
              <a:rPr lang="am-ET" sz="2400" b="1" dirty="0">
                <a:solidFill>
                  <a:srgbClr val="002060"/>
                </a:solidFill>
              </a:rPr>
              <a:t>በዘፈቀደ (እሱ በፈቀደው መጠን) ያዩታል</a:t>
            </a:r>
            <a:r>
              <a:rPr lang="am-ET" sz="2400" dirty="0"/>
              <a:t>። </a:t>
            </a:r>
            <a:endParaRPr lang="en-US" sz="2400" dirty="0"/>
          </a:p>
        </p:txBody>
      </p:sp>
    </p:spTree>
    <p:extLst>
      <p:ext uri="{BB962C8B-B14F-4D97-AF65-F5344CB8AC3E}">
        <p14:creationId xmlns:p14="http://schemas.microsoft.com/office/powerpoint/2010/main" val="24845772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pPr marL="1143000" lvl="2" indent="-228600" algn="ctr">
              <a:spcBef>
                <a:spcPts val="1200"/>
              </a:spcBef>
              <a:spcAft>
                <a:spcPts val="300"/>
              </a:spcAft>
            </a:pPr>
            <a:br>
              <a:rPr lang="en-US" sz="2800" b="1" dirty="0">
                <a:effectLst/>
                <a:latin typeface="Ebrima" panose="02000000000000000000" pitchFamily="2" charset="0"/>
                <a:ea typeface="Ebrima" panose="02000000000000000000" pitchFamily="2" charset="0"/>
                <a:cs typeface="Ebrima" panose="02000000000000000000" pitchFamily="2" charset="0"/>
              </a:rPr>
            </a:br>
            <a:r>
              <a:rPr lang="am-ET" sz="2800" b="1" dirty="0">
                <a:effectLst/>
                <a:latin typeface="Ebrima" panose="02000000000000000000" pitchFamily="2" charset="0"/>
                <a:ea typeface="Ebrima" panose="02000000000000000000" pitchFamily="2" charset="0"/>
                <a:cs typeface="Ebrima" panose="02000000000000000000" pitchFamily="2" charset="0"/>
              </a:rPr>
              <a:t>ሥጋውያን ፈላስፎች ስለ ሀልዎተ እግዚአብሔር ያላቸው ዕይታና እውነታው</a:t>
            </a:r>
            <a:br>
              <a:rPr lang="en-US" sz="2800" b="1" dirty="0">
                <a:effectLst/>
                <a:latin typeface="Ebrima" panose="02000000000000000000" pitchFamily="2" charset="0"/>
                <a:ea typeface="Ebrima" panose="02000000000000000000" pitchFamily="2" charset="0"/>
                <a:cs typeface="Ebrima" panose="02000000000000000000" pitchFamily="2" charset="0"/>
              </a:rPr>
            </a:br>
            <a:endParaRPr lang="en-US" sz="2800" dirty="0">
              <a:latin typeface="Ebrima" panose="02000000000000000000" pitchFamily="2" charset="0"/>
              <a:ea typeface="Ebrima" panose="02000000000000000000" pitchFamily="2" charset="0"/>
              <a:cs typeface="Ebrima" panose="02000000000000000000" pitchFamily="2" charset="0"/>
            </a:endParaRPr>
          </a:p>
        </p:txBody>
      </p:sp>
      <p:sp>
        <p:nvSpPr>
          <p:cNvPr id="3" name="Content Placeholder 2"/>
          <p:cNvSpPr>
            <a:spLocks noGrp="1"/>
          </p:cNvSpPr>
          <p:nvPr>
            <p:ph idx="1"/>
          </p:nvPr>
        </p:nvSpPr>
        <p:spPr>
          <a:xfrm>
            <a:off x="457200" y="1295400"/>
            <a:ext cx="8229600" cy="4830763"/>
          </a:xfrm>
        </p:spPr>
        <p:txBody>
          <a:bodyPr>
            <a:normAutofit/>
          </a:bodyPr>
          <a:lstStyle/>
          <a:p>
            <a:pPr algn="just"/>
            <a:r>
              <a:rPr lang="am-ET" sz="2400" dirty="0"/>
              <a:t>”ማሰብ ስታቆም ያኔ ማመን ትጀምራለህ” ይላሉ። </a:t>
            </a:r>
            <a:endParaRPr lang="en-US" sz="2400" dirty="0"/>
          </a:p>
          <a:p>
            <a:pPr algn="just"/>
            <a:r>
              <a:rPr lang="am-ET" sz="2400" dirty="0"/>
              <a:t>አንዳንዶቹም ሃይማኖት ከፍርሃት የተነሳ የመጣ እንደሆነ አድርገው ሲሰነዝሩ ይስተዋላሉ። </a:t>
            </a:r>
            <a:endParaRPr lang="en-US" sz="2400" dirty="0"/>
          </a:p>
          <a:p>
            <a:pPr algn="just"/>
            <a:r>
              <a:rPr lang="am-ET" sz="2400" dirty="0"/>
              <a:t>“ሃይማኖት ሞትን ከመፍራት የተነሳ የመጣ ነው” ይላሉ። </a:t>
            </a:r>
            <a:endParaRPr lang="en-US" sz="2400" dirty="0"/>
          </a:p>
          <a:p>
            <a:pPr algn="just"/>
            <a:r>
              <a:rPr lang="am-ET" sz="2400" dirty="0"/>
              <a:t>ሌሎችም ሃይማኖት ሞትን ከመፍራት የተነሳ የሚመጣ ነው ብለዋል። ሃይማኖት የሌላቸው ሞት መኖሩን በምን አመኑ?</a:t>
            </a:r>
            <a:endParaRPr lang="en-US" sz="2400" dirty="0"/>
          </a:p>
          <a:p>
            <a:pPr algn="just"/>
            <a:endParaRPr lang="en-US" sz="2400" dirty="0">
              <a:latin typeface="Ebrima" panose="02000000000000000000" pitchFamily="2" charset="0"/>
              <a:ea typeface="Ebrima" panose="02000000000000000000" pitchFamily="2" charset="0"/>
              <a:cs typeface="Ebrima" panose="02000000000000000000" pitchFamily="2" charset="0"/>
            </a:endParaRPr>
          </a:p>
          <a:p>
            <a:pPr algn="just"/>
            <a:r>
              <a:rPr lang="am-ET" sz="2400" dirty="0"/>
              <a:t>በዚህ ዓለም ሥጋዊ ሞትን ሳይፈሩ ሞትን ፊት ለፊት የተጋፈጡት  ሃይማኖት ያላቸው ሰዎች ናቸውና። “</a:t>
            </a:r>
            <a:r>
              <a:rPr lang="am-ET" sz="2400" b="1" dirty="0"/>
              <a:t>ወተአገሡ ሞተ መሪረ</a:t>
            </a:r>
            <a:r>
              <a:rPr lang="am-ET" sz="2400" dirty="0"/>
              <a:t>- መራራ ሞትን ታገሡ” እንዲል። በዚህም ቅዱሳን ሰማዕታትም እንላቸዋለን። </a:t>
            </a:r>
            <a:endParaRPr lang="en-US" sz="2400" dirty="0"/>
          </a:p>
          <a:p>
            <a:pPr algn="just"/>
            <a:endParaRPr lang="en-US" sz="24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594719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pPr marL="742950" lvl="1" indent="-285750">
              <a:lnSpc>
                <a:spcPct val="150000"/>
              </a:lnSpc>
              <a:spcBef>
                <a:spcPts val="1200"/>
              </a:spcBef>
              <a:spcAft>
                <a:spcPts val="300"/>
              </a:spcAft>
            </a:pPr>
            <a:br>
              <a:rPr lang="en-US" sz="2800" b="1" i="0" dirty="0">
                <a:effectLst/>
                <a:latin typeface="Ebrima" panose="02000000000000000000" pitchFamily="2" charset="0"/>
                <a:ea typeface="Ebrima" panose="02000000000000000000" pitchFamily="2" charset="0"/>
                <a:cs typeface="Ebrima" panose="02000000000000000000" pitchFamily="2" charset="0"/>
              </a:rPr>
            </a:br>
            <a:r>
              <a:rPr lang="am-ET" sz="2800" b="1" i="0" dirty="0">
                <a:effectLst/>
                <a:latin typeface="Ebrima" panose="02000000000000000000" pitchFamily="2" charset="0"/>
                <a:ea typeface="Ebrima" panose="02000000000000000000" pitchFamily="2" charset="0"/>
                <a:cs typeface="Ebrima" panose="02000000000000000000" pitchFamily="2" charset="0"/>
              </a:rPr>
              <a:t>የእግዚአብሔር መኖር በምሳሌ ሲገለፅ </a:t>
            </a:r>
            <a:br>
              <a:rPr lang="en-US" sz="2800" b="1" i="1" dirty="0">
                <a:effectLst/>
                <a:latin typeface="Ebrima" panose="02000000000000000000" pitchFamily="2" charset="0"/>
                <a:ea typeface="Ebrima" panose="02000000000000000000" pitchFamily="2" charset="0"/>
                <a:cs typeface="Ebrima" panose="02000000000000000000" pitchFamily="2" charset="0"/>
              </a:rPr>
            </a:br>
            <a:endParaRPr lang="en-US" sz="2800" dirty="0">
              <a:latin typeface="Ebrima" panose="02000000000000000000" pitchFamily="2" charset="0"/>
              <a:ea typeface="Ebrima" panose="02000000000000000000" pitchFamily="2" charset="0"/>
              <a:cs typeface="Ebrima" panose="02000000000000000000" pitchFamily="2" charset="0"/>
            </a:endParaRPr>
          </a:p>
        </p:txBody>
      </p:sp>
      <p:sp>
        <p:nvSpPr>
          <p:cNvPr id="3" name="Content Placeholder 2"/>
          <p:cNvSpPr>
            <a:spLocks noGrp="1"/>
          </p:cNvSpPr>
          <p:nvPr>
            <p:ph idx="1"/>
          </p:nvPr>
        </p:nvSpPr>
        <p:spPr>
          <a:xfrm>
            <a:off x="457200" y="990600"/>
            <a:ext cx="8229600" cy="5135563"/>
          </a:xfrm>
        </p:spPr>
        <p:txBody>
          <a:bodyPr>
            <a:noAutofit/>
          </a:bodyPr>
          <a:lstStyle/>
          <a:p>
            <a:pPr algn="just"/>
            <a:r>
              <a:rPr lang="am-ET" sz="2800" dirty="0">
                <a:latin typeface="Ebrima" panose="02000000000000000000" pitchFamily="2" charset="0"/>
                <a:ea typeface="Ebrima" panose="02000000000000000000" pitchFamily="2" charset="0"/>
                <a:cs typeface="Ebrima" panose="02000000000000000000" pitchFamily="2" charset="0"/>
              </a:rPr>
              <a:t>በውኑ እግዚአብሔር ላለመኖሩ ማስረጃው ምንድን ነው? </a:t>
            </a:r>
            <a:r>
              <a:rPr lang="am-ET" sz="2800" dirty="0">
                <a:solidFill>
                  <a:srgbClr val="002060"/>
                </a:solidFill>
                <a:latin typeface="Ebrima" panose="02000000000000000000" pitchFamily="2" charset="0"/>
                <a:ea typeface="Ebrima" panose="02000000000000000000" pitchFamily="2" charset="0"/>
                <a:cs typeface="Ebrima" panose="02000000000000000000" pitchFamily="2" charset="0"/>
              </a:rPr>
              <a:t>አንዳንዶች እግዚአብሔርን በዓይን ካላየነው አለ መባሉ </a:t>
            </a:r>
            <a:r>
              <a:rPr lang="am-ET" sz="2800" dirty="0">
                <a:latin typeface="Ebrima" panose="02000000000000000000" pitchFamily="2" charset="0"/>
                <a:ea typeface="Ebrima" panose="02000000000000000000" pitchFamily="2" charset="0"/>
                <a:cs typeface="Ebrima" panose="02000000000000000000" pitchFamily="2" charset="0"/>
              </a:rPr>
              <a:t>ምንድን ነው? የሚል ሃሳብን ሲሰነዝሩ ይስተዋላሉ። </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የእግዚአብሔር አለመታየቱ የለም ያስብለዋል? ያልታየ ሁሉ የለም ይባላል ወይ? ያልታየ ሁሉ የለም ሊባል አይችልም። ምክንያቱም በምንኖርበት ዓለም ብዙ የማይታዩ ነገር ግን የሚኖሩ ግብራት አሉ።</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የሚኖሩትን ከእኛ ርዕይ ድክመት የተነሳ ማየት ስላቃተን የሉም ሊያስብላቸው አይችልም። ምክንያቱም መኖራቸውን በአንድም በሌላም ነገር ስለምንረዳ ነው። ለዚህ ግልፅ የሚያደርጉልን ጥቂት ምሳሌዎችን ቀጥሎ እንመለከታለን።   </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3561104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514350" indent="-514350" algn="just">
              <a:buAutoNum type="arabicPeriod"/>
            </a:pPr>
            <a:r>
              <a:rPr lang="en-US" b="1" dirty="0" err="1">
                <a:latin typeface="Ebrima" panose="02000000000000000000" pitchFamily="2" charset="0"/>
                <a:ea typeface="Ebrima" panose="02000000000000000000" pitchFamily="2" charset="0"/>
                <a:cs typeface="Ebrima" panose="02000000000000000000" pitchFamily="2" charset="0"/>
              </a:rPr>
              <a:t>ነፍስ</a:t>
            </a:r>
            <a:endParaRPr lang="en-US" b="1" dirty="0">
              <a:latin typeface="Ebrima" panose="02000000000000000000" pitchFamily="2" charset="0"/>
              <a:ea typeface="Ebrima" panose="02000000000000000000" pitchFamily="2" charset="0"/>
              <a:cs typeface="Ebrima" panose="02000000000000000000" pitchFamily="2" charset="0"/>
            </a:endParaRPr>
          </a:p>
          <a:p>
            <a:pPr algn="just"/>
            <a:r>
              <a:rPr lang="am-ET" dirty="0">
                <a:latin typeface="Ebrima" panose="02000000000000000000" pitchFamily="2" charset="0"/>
                <a:ea typeface="Ebrima" panose="02000000000000000000" pitchFamily="2" charset="0"/>
                <a:cs typeface="Ebrima" panose="02000000000000000000" pitchFamily="2" charset="0"/>
              </a:rPr>
              <a:t>በውስጣችን ያለች ነፍሳችን ስታንቀሳቅሰን ሕይወትና እውቀት ስትሆነን መኖሯን እናውቃለን። </a:t>
            </a:r>
            <a:endParaRPr lang="en-US" dirty="0">
              <a:latin typeface="Ebrima" panose="02000000000000000000" pitchFamily="2" charset="0"/>
              <a:ea typeface="Ebrima" panose="02000000000000000000" pitchFamily="2" charset="0"/>
              <a:cs typeface="Ebrima" panose="02000000000000000000" pitchFamily="2" charset="0"/>
            </a:endParaRPr>
          </a:p>
          <a:p>
            <a:pPr algn="just"/>
            <a:r>
              <a:rPr lang="am-ET" dirty="0">
                <a:latin typeface="Ebrima" panose="02000000000000000000" pitchFamily="2" charset="0"/>
                <a:ea typeface="Ebrima" panose="02000000000000000000" pitchFamily="2" charset="0"/>
                <a:cs typeface="Ebrima" panose="02000000000000000000" pitchFamily="2" charset="0"/>
              </a:rPr>
              <a:t>ነገር ግን  ከበቃ ፍጹም ባሕታዊ በቀር ነፍሱን በነፍሱ ማየት የሚቻለው የለም። </a:t>
            </a:r>
            <a:endParaRPr lang="en-US" dirty="0">
              <a:latin typeface="Ebrima" panose="02000000000000000000" pitchFamily="2" charset="0"/>
              <a:ea typeface="Ebrima" panose="02000000000000000000" pitchFamily="2" charset="0"/>
              <a:cs typeface="Ebrima" panose="02000000000000000000" pitchFamily="2" charset="0"/>
            </a:endParaRPr>
          </a:p>
          <a:p>
            <a:pPr algn="just"/>
            <a:r>
              <a:rPr lang="am-ET" dirty="0">
                <a:latin typeface="Ebrima" panose="02000000000000000000" pitchFamily="2" charset="0"/>
                <a:ea typeface="Ebrima" panose="02000000000000000000" pitchFamily="2" charset="0"/>
                <a:cs typeface="Ebrima" panose="02000000000000000000" pitchFamily="2" charset="0"/>
              </a:rPr>
              <a:t>ማንም ሰውስ እንኳ ነፍሴን አየኋት፤ ቀይ ናት ወይም ጥቁር ናት፤ ወፍራም ናት ወይም ቀጭን ናት፤ ረጅም ናት ወይም አጭር ናት ብሎ አፉን መልቶ መናገር የሚቻለው የለም። </a:t>
            </a:r>
            <a:endParaRPr lang="en-US" dirty="0">
              <a:latin typeface="Ebrima" panose="02000000000000000000" pitchFamily="2" charset="0"/>
              <a:ea typeface="Ebrima" panose="02000000000000000000" pitchFamily="2" charset="0"/>
              <a:cs typeface="Ebrima" panose="02000000000000000000" pitchFamily="2" charset="0"/>
            </a:endParaRPr>
          </a:p>
          <a:p>
            <a:pPr algn="just"/>
            <a:r>
              <a:rPr lang="am-ET" dirty="0">
                <a:latin typeface="Ebrima" panose="02000000000000000000" pitchFamily="2" charset="0"/>
                <a:ea typeface="Ebrima" panose="02000000000000000000" pitchFamily="2" charset="0"/>
                <a:cs typeface="Ebrima" panose="02000000000000000000" pitchFamily="2" charset="0"/>
              </a:rPr>
              <a:t>ቢናገርስ እንኳ ውሸተኛ፣ አሉባልተኛ ያስብለዋል እንጂ እውነተኛ ሊያስብለው አይችልም። </a:t>
            </a:r>
            <a:endParaRPr lang="en-US" dirty="0">
              <a:latin typeface="Ebrima" panose="02000000000000000000" pitchFamily="2" charset="0"/>
              <a:ea typeface="Ebrima" panose="02000000000000000000" pitchFamily="2" charset="0"/>
              <a:cs typeface="Ebrima" panose="02000000000000000000" pitchFamily="2" charset="0"/>
            </a:endParaRPr>
          </a:p>
          <a:p>
            <a:pPr marL="514350" indent="-514350" algn="just">
              <a:buAutoNum type="arabicPeriod"/>
            </a:pPr>
            <a:endParaRPr lang="en-US" dirty="0">
              <a:latin typeface="Ebrima" panose="02000000000000000000" pitchFamily="2" charset="0"/>
              <a:ea typeface="Ebrima" panose="02000000000000000000" pitchFamily="2" charset="0"/>
              <a:cs typeface="Ebrima" panose="02000000000000000000" pitchFamily="2" charset="0"/>
            </a:endParaRPr>
          </a:p>
          <a:p>
            <a:pPr algn="just"/>
            <a:endParaRPr lang="en-US"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7789306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algn="just"/>
            <a:r>
              <a:rPr lang="am-ET" sz="2800" dirty="0">
                <a:latin typeface="Power Geez Unicode1" panose="00000400000000000000" pitchFamily="2" charset="0"/>
                <a:ea typeface="Calibri" panose="020F0502020204030204" pitchFamily="34" charset="0"/>
                <a:cs typeface="Times New Roman" panose="02020603050405020304" pitchFamily="18" charset="0"/>
              </a:rPr>
              <a:t>እያንዳንዳችን በውስጣችን የምትኖረዋን ነፍስ ማየት አንችልም። የማናያትም ስለሌለች ሳይሆን ማየት ስላልቻልን ነው። መኖሯን የምንረዳበት ግን ብዙ ተግባራት አሉ። </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am-ET" sz="2800" dirty="0">
                <a:latin typeface="Power Geez Unicode1" panose="00000400000000000000" pitchFamily="2" charset="0"/>
                <a:ea typeface="Calibri" panose="020F0502020204030204" pitchFamily="34" charset="0"/>
                <a:cs typeface="Times New Roman" panose="02020603050405020304" pitchFamily="18" charset="0"/>
              </a:rPr>
              <a:t>ለምሳሌ ለባዊነት (አስተዋይነት)፣ ነባቢነት (ተናጋሪነት)፣ ሕያውነት (በሕይወት መኖር) ፣ ፍርሃት፣ ረዓድ ወዘተ የነፍስ ገንዘቦች ናቸው። </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am-ET" sz="2800" dirty="0">
                <a:solidFill>
                  <a:srgbClr val="FF0000"/>
                </a:solidFill>
                <a:cs typeface="Times New Roman" panose="02020603050405020304" pitchFamily="18" charset="0"/>
              </a:rPr>
              <a:t>እሷን ማየትስ ይቅርና እንዴት እንደምታስብ ማሰቧን በማሰቡ ሊያውቅ የሚችል የለም። የሚናገረው ቃል እንዴት ሆኖ ቃል እንደሆነ ማወቅ የሚችል የለም። በሕይወት መኖሩ እንዴት ሆኖ በሕይወት መኖር እንደቻለ የሚያውቅ የለም። የነፍስ ኅሊናዋ፣ አእምሮዋ፣ እንደምን እንደሚገናዘብ ማወቅ የሚቻለው የለም።</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05154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spcBef>
                <a:spcPts val="1200"/>
              </a:spcBef>
              <a:spcAft>
                <a:spcPts val="800"/>
              </a:spcAft>
            </a:pPr>
            <a:r>
              <a:rPr lang="am-ET" sz="2800" dirty="0">
                <a:latin typeface="Ebrima" panose="02000000000000000000" pitchFamily="2" charset="0"/>
                <a:ea typeface="Ebrima" panose="02000000000000000000" pitchFamily="2" charset="0"/>
                <a:cs typeface="Ebrima" panose="02000000000000000000" pitchFamily="2" charset="0"/>
              </a:rPr>
              <a:t>አሁን በዚህ ጊዜ ነፍስ ስለማትታይ፤ የማናየው ነገር በመኖር የለም የሚል አስተሳሰብ ያላቸው ሰዎች ቢኖሩ ነፍስ አትታይም። </a:t>
            </a:r>
            <a:endParaRPr lang="en-US" sz="2800" dirty="0">
              <a:latin typeface="Ebrima" panose="02000000000000000000" pitchFamily="2" charset="0"/>
              <a:ea typeface="Ebrima" panose="02000000000000000000" pitchFamily="2" charset="0"/>
              <a:cs typeface="Ebrima" panose="02000000000000000000" pitchFamily="2" charset="0"/>
            </a:endParaRPr>
          </a:p>
          <a:p>
            <a:pPr algn="just"/>
            <a:r>
              <a:rPr lang="am-ET" sz="2800" dirty="0">
                <a:latin typeface="Ebrima" panose="02000000000000000000" pitchFamily="2" charset="0"/>
                <a:ea typeface="Ebrima" panose="02000000000000000000" pitchFamily="2" charset="0"/>
                <a:cs typeface="Ebrima" panose="02000000000000000000" pitchFamily="2" charset="0"/>
              </a:rPr>
              <a:t>ባለመታየቷ ነፍስ የለችም ማለት ነው?</a:t>
            </a:r>
            <a:endParaRPr lang="en-US" sz="28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31802582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lgn="just">
              <a:buNone/>
            </a:pPr>
            <a:r>
              <a:rPr lang="en-US" b="1" dirty="0">
                <a:latin typeface="Ebrima" panose="02000000000000000000" pitchFamily="2" charset="0"/>
                <a:ea typeface="Ebrima" panose="02000000000000000000" pitchFamily="2" charset="0"/>
                <a:cs typeface="Ebrima" panose="02000000000000000000" pitchFamily="2" charset="0"/>
              </a:rPr>
              <a:t>2. </a:t>
            </a:r>
            <a:r>
              <a:rPr lang="en-US" b="1" dirty="0" err="1">
                <a:latin typeface="Ebrima" panose="02000000000000000000" pitchFamily="2" charset="0"/>
                <a:ea typeface="Ebrima" panose="02000000000000000000" pitchFamily="2" charset="0"/>
                <a:cs typeface="Ebrima" panose="02000000000000000000" pitchFamily="2" charset="0"/>
              </a:rPr>
              <a:t>የሰው</a:t>
            </a:r>
            <a:r>
              <a:rPr lang="en-US" b="1" dirty="0">
                <a:latin typeface="Ebrima" panose="02000000000000000000" pitchFamily="2" charset="0"/>
                <a:ea typeface="Ebrima" panose="02000000000000000000" pitchFamily="2" charset="0"/>
                <a:cs typeface="Ebrima" panose="02000000000000000000" pitchFamily="2" charset="0"/>
              </a:rPr>
              <a:t> </a:t>
            </a:r>
            <a:r>
              <a:rPr lang="en-US" b="1" dirty="0" err="1">
                <a:latin typeface="Ebrima" panose="02000000000000000000" pitchFamily="2" charset="0"/>
                <a:ea typeface="Ebrima" panose="02000000000000000000" pitchFamily="2" charset="0"/>
                <a:cs typeface="Ebrima" panose="02000000000000000000" pitchFamily="2" charset="0"/>
              </a:rPr>
              <a:t>ኅሊና</a:t>
            </a:r>
            <a:r>
              <a:rPr lang="en-US" dirty="0">
                <a:latin typeface="Ebrima" panose="02000000000000000000" pitchFamily="2" charset="0"/>
                <a:ea typeface="Ebrima" panose="02000000000000000000" pitchFamily="2" charset="0"/>
                <a:cs typeface="Ebrima" panose="02000000000000000000" pitchFamily="2" charset="0"/>
              </a:rPr>
              <a:t> </a:t>
            </a:r>
          </a:p>
          <a:p>
            <a:pPr algn="just"/>
            <a:r>
              <a:rPr lang="am-ET" dirty="0">
                <a:latin typeface="Ebrima" panose="02000000000000000000" pitchFamily="2" charset="0"/>
                <a:ea typeface="Ebrima" panose="02000000000000000000" pitchFamily="2" charset="0"/>
                <a:cs typeface="Ebrima" panose="02000000000000000000" pitchFamily="2" charset="0"/>
              </a:rPr>
              <a:t>ሰው በአጭር ቁመት በጠባብ ደረት የተወሰነ ውሱነ አካል ቢሆንም ማየትና ማወቅ የማይችለውን ነገር ያስባል።</a:t>
            </a:r>
            <a:endParaRPr lang="en-US" dirty="0">
              <a:latin typeface="Ebrima" panose="02000000000000000000" pitchFamily="2" charset="0"/>
              <a:ea typeface="Ebrima" panose="02000000000000000000" pitchFamily="2" charset="0"/>
              <a:cs typeface="Ebrima" panose="02000000000000000000" pitchFamily="2" charset="0"/>
            </a:endParaRPr>
          </a:p>
          <a:p>
            <a:pPr algn="just"/>
            <a:r>
              <a:rPr lang="am-ET" dirty="0">
                <a:solidFill>
                  <a:srgbClr val="FF0000"/>
                </a:solidFill>
                <a:latin typeface="Ebrima" panose="02000000000000000000" pitchFamily="2" charset="0"/>
                <a:ea typeface="Ebrima" panose="02000000000000000000" pitchFamily="2" charset="0"/>
                <a:cs typeface="Ebrima" panose="02000000000000000000" pitchFamily="2" charset="0"/>
              </a:rPr>
              <a:t>ማለትም ሰው በአካል የሚኖርበት ዓለምና አሳቡ የሚደርስበት ዓለም ሁለቱ የተለያዩ ናቸው። </a:t>
            </a:r>
            <a:r>
              <a:rPr lang="am-ET" dirty="0">
                <a:latin typeface="Ebrima" panose="02000000000000000000" pitchFamily="2" charset="0"/>
                <a:ea typeface="Ebrima" panose="02000000000000000000" pitchFamily="2" charset="0"/>
                <a:cs typeface="Ebrima" panose="02000000000000000000" pitchFamily="2" charset="0"/>
              </a:rPr>
              <a:t>አካሉ ካለበት አሳቡ ቁጭ ብሎ አይጠብቀውም። አሳቡ ከደረሰበት መጠንም አካሉ አይደርስም።  </a:t>
            </a:r>
            <a:endParaRPr lang="en-US" dirty="0">
              <a:latin typeface="Ebrima" panose="02000000000000000000" pitchFamily="2" charset="0"/>
              <a:ea typeface="Ebrima" panose="02000000000000000000" pitchFamily="2" charset="0"/>
              <a:cs typeface="Ebrima" panose="02000000000000000000" pitchFamily="2" charset="0"/>
            </a:endParaRPr>
          </a:p>
          <a:p>
            <a:pPr algn="just"/>
            <a:r>
              <a:rPr lang="am-ET" dirty="0">
                <a:solidFill>
                  <a:srgbClr val="FF0000"/>
                </a:solidFill>
                <a:latin typeface="Ebrima" panose="02000000000000000000" pitchFamily="2" charset="0"/>
                <a:ea typeface="Ebrima" panose="02000000000000000000" pitchFamily="2" charset="0"/>
                <a:cs typeface="Ebrima" panose="02000000000000000000" pitchFamily="2" charset="0"/>
              </a:rPr>
              <a:t>ነገር ግን የሚያወጣው አሳቡን የሚገዛው ራሱ ባለቤቱ ነው። ካለበት ተነስቶ ወደ ሚፈልገው ቦታ ያስባል።</a:t>
            </a:r>
            <a:endParaRPr lang="en-US" dirty="0">
              <a:solidFill>
                <a:srgbClr val="FF0000"/>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3818516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latin typeface="Power Geez Unicode1" panose="00000400000000000000" pitchFamily="2" charset="0"/>
                <a:ea typeface="Calibri" panose="020F0502020204030204" pitchFamily="34" charset="0"/>
                <a:cs typeface="Ebrima" panose="02000000000000000000" pitchFamily="2" charset="0"/>
              </a:rPr>
              <a:t>አሁን እንዲህ የሚያስብ ሰው ይህን ያህል የመጠቀ እና የተራመደ ሃሳቡን ማየት ማወቅ አይችልም። አሳቡ ከደረሰበትም አይደርስም። ያላየው አሳቡን ካላየሁ አላምንም ቢል ማሰቡን ማን ሊያውቅለት ይችላል? አሳብስ አሳብ መሆኑን ማን ይረዳዋል</a:t>
            </a:r>
            <a:r>
              <a:rPr lang="en-US" sz="2800" dirty="0">
                <a:latin typeface="Power Geez Unicode1" panose="00000400000000000000" pitchFamily="2" charset="0"/>
                <a:ea typeface="Calibri" panose="020F0502020204030204" pitchFamily="34" charset="0"/>
                <a:cs typeface="Ebrima" panose="02000000000000000000" pitchFamily="2" charset="0"/>
              </a:rPr>
              <a:t> </a:t>
            </a:r>
            <a:r>
              <a:rPr lang="am-ET" sz="2800" dirty="0"/>
              <a:t>? ምክንያቱም ዓለም የሚያምን በሚያየው እንጂ በማያየው አይደለምና። </a:t>
            </a:r>
            <a:endParaRPr lang="en-US" sz="2800" dirty="0"/>
          </a:p>
        </p:txBody>
      </p:sp>
    </p:spTree>
    <p:extLst>
      <p:ext uri="{BB962C8B-B14F-4D97-AF65-F5344CB8AC3E}">
        <p14:creationId xmlns:p14="http://schemas.microsoft.com/office/powerpoint/2010/main" val="26995079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lnSpcReduction="10000"/>
          </a:bodyPr>
          <a:lstStyle/>
          <a:p>
            <a:pPr marL="0" indent="0">
              <a:buNone/>
            </a:pPr>
            <a:r>
              <a:rPr lang="en-US" dirty="0"/>
              <a:t>3. </a:t>
            </a:r>
            <a:r>
              <a:rPr lang="en-US" b="1" dirty="0" err="1"/>
              <a:t>ነፋስ</a:t>
            </a:r>
            <a:r>
              <a:rPr lang="en-US" b="1" dirty="0"/>
              <a:t> </a:t>
            </a:r>
            <a:endParaRPr lang="en-US" dirty="0"/>
          </a:p>
          <a:p>
            <a:pPr algn="just"/>
            <a:r>
              <a:rPr lang="am-ET" dirty="0">
                <a:cs typeface="Times New Roman" panose="02020603050405020304" pitchFamily="18" charset="0"/>
              </a:rPr>
              <a:t>ነፋስ ባሕር የሚገስፅበት፣ ዛፍ የሚያናውፅበት ጊዜ አለ። መልኩን ግን ለይቶ የሚያውቀው የለም። በጭራሽ አየሁ የሚልም የለም። </a:t>
            </a:r>
            <a:endParaRPr lang="en-US" dirty="0">
              <a:latin typeface="Times New Roman" panose="02020603050405020304" pitchFamily="18" charset="0"/>
              <a:cs typeface="Times New Roman" panose="02020603050405020304" pitchFamily="18" charset="0"/>
            </a:endParaRPr>
          </a:p>
          <a:p>
            <a:pPr algn="just"/>
            <a:r>
              <a:rPr lang="am-ET" dirty="0">
                <a:cs typeface="Times New Roman" panose="02020603050405020304" pitchFamily="18" charset="0"/>
              </a:rPr>
              <a:t>ከላይ በነፍስ እንደገለፅን </a:t>
            </a:r>
            <a:r>
              <a:rPr lang="am-ET" sz="2800" b="1" dirty="0">
                <a:solidFill>
                  <a:srgbClr val="FF0000"/>
                </a:solidFill>
                <a:cs typeface="Times New Roman" panose="02020603050405020304" pitchFamily="18" charset="0"/>
              </a:rPr>
              <a:t>ከጊዜያዊ ኑሮ፤ ከምድራዊ አስተሳሰብ ርቆ፤ በመንፈሳዊ ቦታ የሚኖር ፍጹም ቅዱስ ሰው ግን በሚሰጠው የማየት ጸጋ ሊያየው </a:t>
            </a:r>
            <a:r>
              <a:rPr lang="am-ET" dirty="0">
                <a:cs typeface="Times New Roman" panose="02020603050405020304" pitchFamily="18" charset="0"/>
              </a:rPr>
              <a:t>ይችላል። </a:t>
            </a:r>
            <a:endParaRPr lang="en-US" dirty="0">
              <a:latin typeface="Times New Roman" panose="02020603050405020304" pitchFamily="18" charset="0"/>
              <a:cs typeface="Times New Roman" panose="02020603050405020304" pitchFamily="18" charset="0"/>
            </a:endParaRPr>
          </a:p>
          <a:p>
            <a:pPr algn="just"/>
            <a:r>
              <a:rPr lang="am-ET" dirty="0">
                <a:cs typeface="Times New Roman" panose="02020603050405020304" pitchFamily="18" charset="0"/>
              </a:rPr>
              <a:t>“</a:t>
            </a:r>
            <a:r>
              <a:rPr lang="am-ET" b="1" dirty="0">
                <a:cs typeface="Times New Roman" panose="02020603050405020304" pitchFamily="18" charset="0"/>
              </a:rPr>
              <a:t>እስመ ነፋስ ጸሊም በአርአያሁ በብዝኀ ጽልመቱ</a:t>
            </a:r>
            <a:r>
              <a:rPr lang="am-ET" dirty="0">
                <a:cs typeface="Times New Roman" panose="02020603050405020304" pitchFamily="18" charset="0"/>
              </a:rPr>
              <a:t>- </a:t>
            </a:r>
            <a:r>
              <a:rPr lang="am-ET" dirty="0">
                <a:solidFill>
                  <a:srgbClr val="FF0000"/>
                </a:solidFill>
                <a:cs typeface="Times New Roman" panose="02020603050405020304" pitchFamily="18" charset="0"/>
              </a:rPr>
              <a:t>በጨለማው ብዛት ነፋስ በመልኩ ጥቁር ነው</a:t>
            </a:r>
            <a:r>
              <a:rPr lang="am-ET" dirty="0">
                <a:cs typeface="Times New Roman" panose="02020603050405020304" pitchFamily="18" charset="0"/>
              </a:rPr>
              <a:t>” ብለው የቤተ ክርስቲያናችን </a:t>
            </a:r>
            <a:r>
              <a:rPr lang="am-ET" b="1" dirty="0">
                <a:solidFill>
                  <a:srgbClr val="FF0000"/>
                </a:solidFill>
                <a:cs typeface="Times New Roman" panose="02020603050405020304" pitchFamily="18" charset="0"/>
              </a:rPr>
              <a:t>ሊቁ ሳዊሮስ እና ነቢዩ ሄኖክ</a:t>
            </a:r>
            <a:r>
              <a:rPr lang="am-ET" dirty="0">
                <a:cs typeface="Times New Roman" panose="02020603050405020304" pitchFamily="18" charset="0"/>
              </a:rPr>
              <a:t> እንደገለፁት።</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18034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400" dirty="0">
                <a:latin typeface="Power Geez Unicode1" panose="00000400000000000000" pitchFamily="2" charset="0"/>
                <a:ea typeface="Calibri" panose="020F0502020204030204" pitchFamily="34" charset="0"/>
                <a:cs typeface="Ebrima" panose="02000000000000000000" pitchFamily="2" charset="0"/>
              </a:rPr>
              <a:t>እንዲህ የሆኑ መንፈሳውያን ብቻ ሊያዩት ይችላሉ እንጂ </a:t>
            </a:r>
            <a:r>
              <a:rPr lang="am-ET" sz="24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በዚህ ዓለም በሥጋዊ አስተሳሰብ የሚኖሩ ሰዎች  ግን ነፋስን አይተናል፤ ይህን ይመስላል፤ ይህንን ያህላል ማለት አይችሉም። </a:t>
            </a:r>
          </a:p>
          <a:p>
            <a:pPr algn="just"/>
            <a:r>
              <a:rPr lang="am-ET" sz="24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አሁን ነፋስን አለማየታችን ነፋስ እንደሌለ እንድንናገር አያስችለንም</a:t>
            </a:r>
            <a:r>
              <a:rPr lang="am-ET" sz="2400" dirty="0">
                <a:latin typeface="Power Geez Unicode1" panose="00000400000000000000" pitchFamily="2" charset="0"/>
                <a:ea typeface="Calibri" panose="020F0502020204030204" pitchFamily="34" charset="0"/>
                <a:cs typeface="Ebrima" panose="02000000000000000000" pitchFamily="2" charset="0"/>
              </a:rPr>
              <a:t>። ምክንያቱም በሚሰራው ሥራ መኖሩን ተገንዝበናልና። </a:t>
            </a:r>
          </a:p>
          <a:p>
            <a:pPr algn="just"/>
            <a:r>
              <a:rPr lang="am-ET" sz="2400" dirty="0">
                <a:latin typeface="Power Geez Unicode1" panose="00000400000000000000" pitchFamily="2" charset="0"/>
                <a:ea typeface="Calibri" panose="020F0502020204030204" pitchFamily="34" charset="0"/>
                <a:cs typeface="Ebrima" panose="02000000000000000000" pitchFamily="2" charset="0"/>
              </a:rPr>
              <a:t>ሥራውም ባሕር መገሠፅ፣ ዛፍ ማናወፅ፣ አፈር መጥረግ፣ ሕይወት መሆን፣ ዕፅዋትን ማሳደግ (ፍጥረታትን በመሳብ ማሳደግ) ወዘተ በዚህ በዚህ ሁሉ ይገልፃል። </a:t>
            </a:r>
            <a:endParaRPr lang="en-US" sz="2400" dirty="0"/>
          </a:p>
        </p:txBody>
      </p:sp>
    </p:spTree>
    <p:extLst>
      <p:ext uri="{BB962C8B-B14F-4D97-AF65-F5344CB8AC3E}">
        <p14:creationId xmlns:p14="http://schemas.microsoft.com/office/powerpoint/2010/main" val="5605807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latin typeface="Power Geez Unicode1" panose="00000400000000000000" pitchFamily="2" charset="0"/>
                <a:ea typeface="Calibri" panose="020F0502020204030204" pitchFamily="34" charset="0"/>
                <a:cs typeface="Ebrima" panose="02000000000000000000" pitchFamily="2" charset="0"/>
              </a:rPr>
              <a:t>አሁን አንድ ሰው ተነስቶ ነፋስን አላየሁም ነፋስ የለም ቢል የሚቀበለው አያገኝም። </a:t>
            </a:r>
            <a:r>
              <a:rPr lang="am-ET" sz="28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ምክንያቱም መኖሩን በግብሩ ይነግረዋልና።</a:t>
            </a:r>
            <a:r>
              <a:rPr lang="am-ET" sz="2800" dirty="0">
                <a:latin typeface="Power Geez Unicode1" panose="00000400000000000000" pitchFamily="2" charset="0"/>
                <a:ea typeface="Calibri" panose="020F0502020204030204" pitchFamily="34" charset="0"/>
                <a:cs typeface="Ebrima" panose="02000000000000000000" pitchFamily="2" charset="0"/>
              </a:rPr>
              <a:t> </a:t>
            </a:r>
          </a:p>
          <a:p>
            <a:pPr algn="just"/>
            <a:r>
              <a:rPr lang="am-ET" sz="2800" dirty="0">
                <a:latin typeface="Power Geez Unicode1" panose="00000400000000000000" pitchFamily="2" charset="0"/>
                <a:ea typeface="Calibri" panose="020F0502020204030204" pitchFamily="34" charset="0"/>
                <a:cs typeface="Ebrima" panose="02000000000000000000" pitchFamily="2" charset="0"/>
              </a:rPr>
              <a:t>አሁን </a:t>
            </a:r>
            <a:r>
              <a:rPr lang="am-ET" sz="28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በግብሩ</a:t>
            </a:r>
            <a:r>
              <a:rPr lang="am-ET" sz="2800" dirty="0">
                <a:latin typeface="Power Geez Unicode1" panose="00000400000000000000" pitchFamily="2" charset="0"/>
                <a:ea typeface="Calibri" panose="020F0502020204030204" pitchFamily="34" charset="0"/>
                <a:cs typeface="Ebrima" panose="02000000000000000000" pitchFamily="2" charset="0"/>
              </a:rPr>
              <a:t> መኖሩን የሚናገረውን ነፋስን የለም ማለት እንደማይችል፤ በባሕርዩ የማይታይ፤ ሊያዩት ለሚገባቸው ግን በወደደው ነገር የሚገለጽ እግዚአብሔርንም አላየንም እና መኖሩን አናምንም ቢሉ የስህተት ስህተት ሆኖ ይገኛል።</a:t>
            </a:r>
            <a:endParaRPr lang="en-US" sz="2800" dirty="0"/>
          </a:p>
        </p:txBody>
      </p:sp>
    </p:spTree>
    <p:extLst>
      <p:ext uri="{BB962C8B-B14F-4D97-AF65-F5344CB8AC3E}">
        <p14:creationId xmlns:p14="http://schemas.microsoft.com/office/powerpoint/2010/main" val="39974227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lgn="just">
              <a:lnSpc>
                <a:spcPct val="150000"/>
              </a:lnSpc>
              <a:spcBef>
                <a:spcPts val="1200"/>
              </a:spcBef>
              <a:spcAft>
                <a:spcPts val="800"/>
              </a:spcAft>
            </a:pPr>
            <a:r>
              <a:rPr lang="am-ET" dirty="0">
                <a:latin typeface="Power Geez Unicode1" panose="00000400000000000000" pitchFamily="2" charset="0"/>
                <a:ea typeface="Calibri" panose="020F0502020204030204" pitchFamily="34" charset="0"/>
                <a:cs typeface="Ebrima" panose="02000000000000000000" pitchFamily="2" charset="0"/>
              </a:rPr>
              <a:t>ምክንያቱም በዚህ ዓለም የነፋስን መኖር፣ የሚወጣበት መስኮቱን፣ የሚሄድበት ፍኖቱን፣ የሚገባበት ኆኅቱን ሳናይ በግብሩ እንዳመን </a:t>
            </a:r>
          </a:p>
          <a:p>
            <a:pPr algn="just">
              <a:lnSpc>
                <a:spcPct val="150000"/>
              </a:lnSpc>
              <a:spcBef>
                <a:spcPts val="1200"/>
              </a:spcBef>
              <a:spcAft>
                <a:spcPts val="800"/>
              </a:spcAft>
            </a:pPr>
            <a:r>
              <a:rPr lang="am-ET" dirty="0">
                <a:latin typeface="Power Geez Unicode1" panose="00000400000000000000" pitchFamily="2" charset="0"/>
                <a:ea typeface="Calibri" panose="020F0502020204030204" pitchFamily="34" charset="0"/>
                <a:cs typeface="Ebrima" panose="02000000000000000000" pitchFamily="2" charset="0"/>
              </a:rPr>
              <a:t>እግዚአብሔርንም እንዲሁ በዚህ ዓለም </a:t>
            </a:r>
            <a:r>
              <a:rPr lang="am-ET" dirty="0">
                <a:solidFill>
                  <a:srgbClr val="FF0000"/>
                </a:solidFill>
                <a:latin typeface="Power Geez Unicode1" panose="00000400000000000000" pitchFamily="2" charset="0"/>
                <a:ea typeface="Calibri" panose="020F0502020204030204" pitchFamily="34" charset="0"/>
                <a:cs typeface="Ebrima" panose="02000000000000000000" pitchFamily="2" charset="0"/>
              </a:rPr>
              <a:t>በሰራውና በሚሰራው ሥራ መኖሩን እናምናለን እንጂ የሠራውንና የሚሠራውን ሥራ ሁሉ እያየን በርቀት የሚኖር አካሉን በሥጋችን ውስጥ ያለች </a:t>
            </a:r>
            <a:r>
              <a:rPr lang="am-ET" dirty="0">
                <a:latin typeface="Power Geez Unicode1" panose="00000400000000000000" pitchFamily="2" charset="0"/>
                <a:ea typeface="Calibri" panose="020F0502020204030204" pitchFamily="34" charset="0"/>
                <a:cs typeface="Ebrima" panose="02000000000000000000" pitchFamily="2" charset="0"/>
              </a:rPr>
              <a:t>ነፍሳችን በመንፈሳዊነት መንገድ መሄድ አቅቷት ማየት ቢሳነን እግዚአብሔር የለም ማለት ግን የዕብደት ሁሉ ጣራ ነው፤ የስንፍናም ሁሉ መጨረሻ ነው።  </a:t>
            </a:r>
            <a:endParaRPr lang="en-US" sz="28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4779287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br>
              <a:rPr lang="am-ET" sz="3100" b="1" dirty="0"/>
            </a:br>
            <a:r>
              <a:rPr lang="am-ET" sz="3100" b="1" dirty="0"/>
              <a:t>የፀሐይ ሙቀት </a:t>
            </a:r>
            <a:br>
              <a:rPr lang="en-US" sz="3100" b="1" dirty="0"/>
            </a:br>
            <a:endParaRPr lang="en-US" dirty="0"/>
          </a:p>
        </p:txBody>
      </p:sp>
      <p:sp>
        <p:nvSpPr>
          <p:cNvPr id="3" name="Content Placeholder 2"/>
          <p:cNvSpPr>
            <a:spLocks noGrp="1"/>
          </p:cNvSpPr>
          <p:nvPr>
            <p:ph idx="1"/>
          </p:nvPr>
        </p:nvSpPr>
        <p:spPr>
          <a:xfrm>
            <a:off x="457200" y="685800"/>
            <a:ext cx="8229600" cy="5440363"/>
          </a:xfrm>
        </p:spPr>
        <p:txBody>
          <a:bodyPr>
            <a:normAutofit fontScale="85000" lnSpcReduction="20000"/>
          </a:bodyPr>
          <a:lstStyle/>
          <a:p>
            <a:pPr algn="just"/>
            <a:r>
              <a:rPr lang="am-ET" dirty="0">
                <a:latin typeface="+mj-lt"/>
                <a:cs typeface="Times New Roman" panose="02020603050405020304" pitchFamily="18" charset="0"/>
              </a:rPr>
              <a:t>የፀሐይ ሙቀትና ብርሃን ወደ ምድር ይነዛል። ሰው በብርሃነ ዓይኑ ብርሃኑን ያያል። ሙቀቱን ግን በተግባር ይረዳል እንጂ በዓይን አያየውም። </a:t>
            </a:r>
          </a:p>
          <a:p>
            <a:pPr algn="just"/>
            <a:r>
              <a:rPr lang="am-ET" dirty="0">
                <a:latin typeface="+mj-lt"/>
                <a:cs typeface="Times New Roman" panose="02020603050405020304" pitchFamily="18" charset="0"/>
              </a:rPr>
              <a:t>ማለትም ፀሐይ ወደዚህ ምድር ብርሃንን ትወልዳለች፤ ሙቀትን ታሠርፃለች። የተወለደ ብርሃኗን ለዓይናችን፤ የሠረፀ ሙቀቷን ለህዋሳችን ትለግሳለች። </a:t>
            </a:r>
          </a:p>
          <a:p>
            <a:pPr algn="just"/>
            <a:r>
              <a:rPr lang="am-ET" dirty="0">
                <a:latin typeface="+mj-lt"/>
                <a:cs typeface="Times New Roman" panose="02020603050405020304" pitchFamily="18" charset="0"/>
              </a:rPr>
              <a:t>ብርሃኑን በምልዓተ ብርሃን እንረዳዋለን። በእጃችን ባንጨብጠውም በርዕይ እናውቀዋለን። </a:t>
            </a:r>
            <a:r>
              <a:rPr lang="am-ET" dirty="0">
                <a:solidFill>
                  <a:srgbClr val="FF0000"/>
                </a:solidFill>
                <a:latin typeface="+mj-lt"/>
                <a:cs typeface="Times New Roman" panose="02020603050405020304" pitchFamily="18" charset="0"/>
              </a:rPr>
              <a:t>ሙቀቱን ግን እርጥቡን ሲያደርቅ፤ ብርዱን ሲያስወግድ ፤በሙቀት ሰውን ሲያልብ፤ ማያትን ሲያፈላ ወዘተ እንረዳዋለን እንጂ በዓይን አናየውም፤ በእጅ አንጨብጠውም</a:t>
            </a:r>
            <a:r>
              <a:rPr lang="am-ET" dirty="0">
                <a:latin typeface="+mj-lt"/>
                <a:cs typeface="Times New Roman" panose="02020603050405020304" pitchFamily="18" charset="0"/>
              </a:rPr>
              <a:t>። </a:t>
            </a:r>
          </a:p>
          <a:p>
            <a:pPr algn="just"/>
            <a:r>
              <a:rPr lang="am-ET" dirty="0">
                <a:latin typeface="+mj-lt"/>
                <a:cs typeface="Times New Roman" panose="02020603050405020304" pitchFamily="18" charset="0"/>
              </a:rPr>
              <a:t>ነገር ግን በግብር እንረዳዋለን። አሁን እንዲህ ሆኖ የምንረዳው ዓይናችን ስላላየው እጃችን ስላልጨበጠው የለም ሊያስብለው ይችላል?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54683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r>
              <a:rPr lang="am-ET" sz="2400" dirty="0">
                <a:latin typeface="Power Geez Unicode1" panose="00000400000000000000" pitchFamily="2" charset="0"/>
                <a:ea typeface="Calibri" panose="020F0502020204030204" pitchFamily="34" charset="0"/>
                <a:cs typeface="Ebrima" panose="02000000000000000000" pitchFamily="2" charset="0"/>
              </a:rPr>
              <a:t>ከዚህ የተነሳ ብዙ የማናያቸው ግን መኖራቸውን የምንረዳላቸው እንዳሉ እናውቃለን። የሉም ብንልም ስህተት ነው።  </a:t>
            </a:r>
            <a:endParaRPr lang="en-US" sz="2400" dirty="0">
              <a:latin typeface="Power Geez Unicode1" panose="00000400000000000000" pitchFamily="2" charset="0"/>
              <a:ea typeface="Calibri" panose="020F0502020204030204" pitchFamily="34" charset="0"/>
              <a:cs typeface="Ebrima" panose="02000000000000000000" pitchFamily="2" charset="0"/>
            </a:endParaRPr>
          </a:p>
          <a:p>
            <a:pPr algn="just"/>
            <a:r>
              <a:rPr lang="am-ET" sz="2400" dirty="0">
                <a:latin typeface="Power Geez Unicode1" panose="00000400000000000000" pitchFamily="2" charset="0"/>
                <a:ea typeface="Calibri" panose="020F0502020204030204" pitchFamily="34" charset="0"/>
                <a:cs typeface="Ebrima" panose="02000000000000000000" pitchFamily="2" charset="0"/>
              </a:rPr>
              <a:t>እንደዚሁም ሁሉ በሀልዎተ እግዚአብሔር ያለው የዘመናችንና የዓለማችን አስተሳሰብ ከዚህ የወጣ ሊሆን አይችልም። ምናልባት ኅሊናው የተቀሰፈ ከኅሊና ወቀሳና ከሰሳ ለመዳን የተደረገ ሽሽት ካልሆነ በስተቀር። </a:t>
            </a:r>
            <a:endParaRPr lang="en-US" sz="2400" dirty="0">
              <a:latin typeface="Power Geez Unicode1" panose="00000400000000000000" pitchFamily="2" charset="0"/>
              <a:ea typeface="Calibri" panose="020F0502020204030204" pitchFamily="34" charset="0"/>
              <a:cs typeface="Ebrima" panose="02000000000000000000" pitchFamily="2" charset="0"/>
            </a:endParaRPr>
          </a:p>
          <a:p>
            <a:pPr algn="just"/>
            <a:r>
              <a:rPr lang="am-ET" sz="2400" dirty="0">
                <a:latin typeface="Power Geez Unicode1" panose="00000400000000000000" pitchFamily="2" charset="0"/>
                <a:ea typeface="Calibri" panose="020F0502020204030204" pitchFamily="34" charset="0"/>
                <a:cs typeface="Ebrima" panose="02000000000000000000" pitchFamily="2" charset="0"/>
              </a:rPr>
              <a:t>ምክንያቱም መበደል (ኃጢአት መሥራት) ይፈልጋል። እግዚአብሔር አለ ማለትን ደግሞ ይሰጋል። </a:t>
            </a:r>
            <a:r>
              <a:rPr lang="am-ET" sz="24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ለዚህ አማራጩ አለ ብዬ ከምበድል የለም ብዬ ብበድል ይሻላል የሚል የኅሊና ሽሽት ነው እንጂ በኅሊና መምህርነት ሲታይ ግን ሀልዎተ እግዚአብሔር ፈጽሞ ሊጠፋ አይችልም</a:t>
            </a:r>
            <a:r>
              <a:rPr lang="am-ET" sz="2400" dirty="0">
                <a:latin typeface="Power Geez Unicode1" panose="00000400000000000000" pitchFamily="2" charset="0"/>
                <a:ea typeface="Calibri" panose="020F0502020204030204" pitchFamily="34" charset="0"/>
                <a:cs typeface="Ebrima" panose="02000000000000000000" pitchFamily="2" charset="0"/>
              </a:rPr>
              <a:t>። </a:t>
            </a:r>
            <a:endParaRPr lang="en-US" sz="2400" dirty="0"/>
          </a:p>
        </p:txBody>
      </p:sp>
    </p:spTree>
    <p:extLst>
      <p:ext uri="{BB962C8B-B14F-4D97-AF65-F5344CB8AC3E}">
        <p14:creationId xmlns:p14="http://schemas.microsoft.com/office/powerpoint/2010/main" val="2403582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solidFill>
                  <a:srgbClr val="FF0000"/>
                </a:solidFill>
                <a:latin typeface="Power Geez Unicode1" panose="00000400000000000000" pitchFamily="2" charset="0"/>
                <a:ea typeface="Calibri" panose="020F0502020204030204" pitchFamily="34" charset="0"/>
                <a:cs typeface="Ebrima" panose="02000000000000000000" pitchFamily="2" charset="0"/>
              </a:rPr>
              <a:t>የእግዚአብሔር መኖሩን የሚያምኑ ሰዎች ያውቃሉ እንጂ የማያምኑ ሰዎች ሊያውቁት አይችሉም፤ በዚህም የለም ሲሉ ይሰማሉ።ነገር ግን እነሱ የለም ስላሉ የሌለ አይሆንም።</a:t>
            </a:r>
            <a:r>
              <a:rPr lang="am-ET" sz="2800" dirty="0">
                <a:latin typeface="Power Geez Unicode1" panose="00000400000000000000" pitchFamily="2" charset="0"/>
                <a:ea typeface="Calibri" panose="020F0502020204030204" pitchFamily="34" charset="0"/>
                <a:cs typeface="Ebrima" panose="02000000000000000000" pitchFamily="2" charset="0"/>
              </a:rPr>
              <a:t> </a:t>
            </a:r>
            <a:endParaRPr lang="en-US" sz="2800" dirty="0">
              <a:latin typeface="Power Geez Unicode1" panose="00000400000000000000" pitchFamily="2" charset="0"/>
              <a:ea typeface="Calibri" panose="020F0502020204030204" pitchFamily="34" charset="0"/>
              <a:cs typeface="Ebrima" panose="02000000000000000000" pitchFamily="2" charset="0"/>
            </a:endParaRPr>
          </a:p>
          <a:p>
            <a:pPr algn="just"/>
            <a:r>
              <a:rPr lang="am-ET" sz="2800" dirty="0">
                <a:latin typeface="Power Geez Unicode1" panose="00000400000000000000" pitchFamily="2" charset="0"/>
                <a:ea typeface="Calibri" panose="020F0502020204030204" pitchFamily="34" charset="0"/>
                <a:cs typeface="Ebrima" panose="02000000000000000000" pitchFamily="2" charset="0"/>
              </a:rPr>
              <a:t>ምክንያቱም የአንድን ሰው ማየት ያላዩ ሰዎች ማየት የለም ማለት እንዳልቻሉ፤ የእነሱ አለማየት ማየት የሌለ እንዲሆን እንዳላደረገ፤ እግዚአብሔርንም ባለማየታቸው፤ የለም የሚሉ ሰዎች አባባል የሌለ እንዲሆን አያደርገውም።</a:t>
            </a:r>
            <a:endParaRPr lang="en-US" sz="2800" dirty="0"/>
          </a:p>
        </p:txBody>
      </p:sp>
    </p:spTree>
    <p:extLst>
      <p:ext uri="{BB962C8B-B14F-4D97-AF65-F5344CB8AC3E}">
        <p14:creationId xmlns:p14="http://schemas.microsoft.com/office/powerpoint/2010/main" val="22580064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am-ET" b="1" dirty="0"/>
              <a:t>የአበቦችና የዕፅዋት መዓዛ </a:t>
            </a:r>
            <a:endParaRPr lang="en-US" b="1" dirty="0"/>
          </a:p>
          <a:p>
            <a:pPr marL="0" indent="0">
              <a:buNone/>
            </a:pPr>
            <a:endParaRPr lang="en-US" dirty="0"/>
          </a:p>
        </p:txBody>
      </p:sp>
    </p:spTree>
    <p:extLst>
      <p:ext uri="{BB962C8B-B14F-4D97-AF65-F5344CB8AC3E}">
        <p14:creationId xmlns:p14="http://schemas.microsoft.com/office/powerpoint/2010/main" val="1107700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algn="just">
              <a:lnSpc>
                <a:spcPct val="150000"/>
              </a:lnSpc>
              <a:spcBef>
                <a:spcPts val="1200"/>
              </a:spcBef>
              <a:spcAft>
                <a:spcPts val="800"/>
              </a:spcAft>
            </a:pPr>
            <a:r>
              <a:rPr lang="am-ET" dirty="0">
                <a:latin typeface="Power Geez Unicode1" panose="00000400000000000000" pitchFamily="2" charset="0"/>
                <a:ea typeface="Calibri" panose="020F0502020204030204" pitchFamily="34" charset="0"/>
                <a:cs typeface="Ebrima" panose="02000000000000000000" pitchFamily="2" charset="0"/>
              </a:rPr>
              <a:t>እግዚአብሔርም በአይመረመሬነቱ የሚኖር ሲሆን፤ ራሱን ባለመታወቅ ዓለም ቢሰውርም፤ አለመታየቱ</a:t>
            </a:r>
            <a:r>
              <a:rPr lang="am-ET" dirty="0">
                <a:ea typeface="Calibri" panose="020F0502020204030204" pitchFamily="34" charset="0"/>
                <a:cs typeface="Ebrima" panose="02000000000000000000" pitchFamily="2" charset="0"/>
              </a:rPr>
              <a:t> </a:t>
            </a:r>
            <a:r>
              <a:rPr lang="am-ET" dirty="0">
                <a:latin typeface="Power Geez Unicode1" panose="00000400000000000000" pitchFamily="2" charset="0"/>
                <a:ea typeface="Calibri" panose="020F0502020204030204" pitchFamily="34" charset="0"/>
                <a:cs typeface="Ebrima" panose="02000000000000000000" pitchFamily="2" charset="0"/>
              </a:rPr>
              <a:t>አለመኖሩ ሳይሆን</a:t>
            </a:r>
            <a:r>
              <a:rPr lang="am-ET" dirty="0">
                <a:ea typeface="Calibri" panose="020F0502020204030204" pitchFamily="34" charset="0"/>
                <a:cs typeface="Ebrima" panose="02000000000000000000" pitchFamily="2" charset="0"/>
              </a:rPr>
              <a:t> </a:t>
            </a:r>
            <a:r>
              <a:rPr lang="am-ET" dirty="0">
                <a:latin typeface="Power Geez Unicode1" panose="00000400000000000000" pitchFamily="2" charset="0"/>
                <a:ea typeface="Calibri" panose="020F0502020204030204" pitchFamily="34" charset="0"/>
                <a:cs typeface="Ebrima" panose="02000000000000000000" pitchFamily="2" charset="0"/>
              </a:rPr>
              <a:t>ማየት የማንችል ስለሆን ነው። </a:t>
            </a:r>
            <a:endParaRPr lang="en-US" dirty="0">
              <a:latin typeface="Power Geez Unicode1" panose="00000400000000000000" pitchFamily="2" charset="0"/>
              <a:ea typeface="Calibri" panose="020F0502020204030204" pitchFamily="34" charset="0"/>
              <a:cs typeface="Ebrima" panose="02000000000000000000" pitchFamily="2" charset="0"/>
            </a:endParaRPr>
          </a:p>
          <a:p>
            <a:pPr algn="just">
              <a:lnSpc>
                <a:spcPct val="150000"/>
              </a:lnSpc>
              <a:spcBef>
                <a:spcPts val="1200"/>
              </a:spcBef>
              <a:spcAft>
                <a:spcPts val="800"/>
              </a:spcAft>
            </a:pPr>
            <a:r>
              <a:rPr lang="am-ET" dirty="0">
                <a:latin typeface="Power Geez Unicode1" panose="00000400000000000000" pitchFamily="2" charset="0"/>
                <a:ea typeface="Calibri" panose="020F0502020204030204" pitchFamily="34" charset="0"/>
                <a:cs typeface="Ebrima" panose="02000000000000000000" pitchFamily="2" charset="0"/>
              </a:rPr>
              <a:t>ከዓቅማችን ማነስ የተነሳ በባሕርዩ ባናየውም፤ ከእኛ ጋር ሆኖ ስንጠራው ሲሰማን፤ ልመናችንን ሲፈጽምልንና ኃይላችን ሲሆነን፤ ሥራችንንም ሲያከናውንልን፤ በዚህ ዓለም ለሚኖሩ ፍጥረታት ኃያላን ነን የሚሉትን ራሳቸውን በሚያውቁበት ድካም ውስጥ ሲጥል፤ </a:t>
            </a:r>
            <a:endParaRPr lang="en-US" dirty="0">
              <a:latin typeface="Power Geez Unicode1" panose="00000400000000000000" pitchFamily="2" charset="0"/>
              <a:ea typeface="Calibri" panose="020F0502020204030204" pitchFamily="34" charset="0"/>
              <a:cs typeface="Ebrima" panose="02000000000000000000" pitchFamily="2" charset="0"/>
            </a:endParaRPr>
          </a:p>
          <a:p>
            <a:pPr algn="just">
              <a:lnSpc>
                <a:spcPct val="150000"/>
              </a:lnSpc>
              <a:spcBef>
                <a:spcPts val="1200"/>
              </a:spcBef>
              <a:spcAft>
                <a:spcPts val="800"/>
              </a:spcAft>
            </a:pPr>
            <a:r>
              <a:rPr lang="am-ET" dirty="0">
                <a:solidFill>
                  <a:srgbClr val="FF0000"/>
                </a:solidFill>
                <a:latin typeface="Power Geez Unicode1" panose="00000400000000000000" pitchFamily="2" charset="0"/>
                <a:ea typeface="Calibri" panose="020F0502020204030204" pitchFamily="34" charset="0"/>
                <a:cs typeface="Ebrima" panose="02000000000000000000" pitchFamily="2" charset="0"/>
              </a:rPr>
              <a:t>ደካሞች ነን ብለው ራሳቸውን ዝቅ ያደረጉትን በኃይል ሲያስታጥቅ</a:t>
            </a:r>
            <a:r>
              <a:rPr lang="am-ET" dirty="0">
                <a:latin typeface="Power Geez Unicode1" panose="00000400000000000000" pitchFamily="2" charset="0"/>
                <a:ea typeface="Calibri" panose="020F0502020204030204" pitchFamily="34" charset="0"/>
                <a:cs typeface="Ebrima" panose="02000000000000000000" pitchFamily="2" charset="0"/>
              </a:rPr>
              <a:t>፤ </a:t>
            </a:r>
            <a:r>
              <a:rPr lang="am-ET" b="1" dirty="0">
                <a:solidFill>
                  <a:srgbClr val="FF0000"/>
                </a:solidFill>
                <a:latin typeface="Power Geez Unicode1" panose="00000400000000000000" pitchFamily="2" charset="0"/>
                <a:ea typeface="Calibri" panose="020F0502020204030204" pitchFamily="34" charset="0"/>
                <a:cs typeface="Ebrima" panose="02000000000000000000" pitchFamily="2" charset="0"/>
              </a:rPr>
              <a:t>ሃብታሞች ነን ብለው በሃብት የሚመኩትን በድህነት ሲቀጣ</a:t>
            </a:r>
            <a:r>
              <a:rPr lang="am-ET" dirty="0">
                <a:latin typeface="Power Geez Unicode1" panose="00000400000000000000" pitchFamily="2" charset="0"/>
                <a:ea typeface="Calibri" panose="020F0502020204030204" pitchFamily="34" charset="0"/>
                <a:cs typeface="Ebrima" panose="02000000000000000000" pitchFamily="2" charset="0"/>
              </a:rPr>
              <a:t>፤ </a:t>
            </a:r>
            <a:r>
              <a:rPr lang="am-ET" b="1" dirty="0">
                <a:solidFill>
                  <a:srgbClr val="002060"/>
                </a:solidFill>
                <a:latin typeface="Power Geez Unicode1" panose="00000400000000000000" pitchFamily="2" charset="0"/>
                <a:ea typeface="Calibri" panose="020F0502020204030204" pitchFamily="34" charset="0"/>
                <a:cs typeface="Ebrima" panose="02000000000000000000" pitchFamily="2" charset="0"/>
              </a:rPr>
              <a:t>ድሆች ነን ብለው ራሳቸውን ዝቅ ያደረጉትን በተስፋ ሲያለመልም </a:t>
            </a:r>
            <a:r>
              <a:rPr lang="am-ET" dirty="0">
                <a:latin typeface="Power Geez Unicode1" panose="00000400000000000000" pitchFamily="2" charset="0"/>
                <a:ea typeface="Calibri" panose="020F0502020204030204" pitchFamily="34" charset="0"/>
                <a:cs typeface="Ebrima" panose="02000000000000000000" pitchFamily="2" charset="0"/>
              </a:rPr>
              <a:t>ወዘተ ይህን ሁሉ ሲያደርግ ከሁሉ በላይ ያለ፤ ሁሉን የሚችል፤ የሚሳነው የሌለው እግዚአብሔር መኖሩን እንረዳለን።</a:t>
            </a:r>
            <a:r>
              <a:rPr lang="am-ET" dirty="0">
                <a:ea typeface="Calibri" panose="020F0502020204030204" pitchFamily="34" charset="0"/>
                <a:cs typeface="Ebrima" panose="02000000000000000000" pitchFamily="2" charset="0"/>
              </a:rPr>
              <a:t> </a:t>
            </a:r>
            <a:endParaRPr lang="en-US" sz="28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6551151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b="1" dirty="0">
                <a:solidFill>
                  <a:srgbClr val="FF0000"/>
                </a:solidFill>
                <a:latin typeface="Power Geez Unicode1" panose="00000400000000000000" pitchFamily="2" charset="0"/>
                <a:ea typeface="Calibri" panose="020F0502020204030204" pitchFamily="34" charset="0"/>
                <a:cs typeface="Ebrima" panose="02000000000000000000" pitchFamily="2" charset="0"/>
              </a:rPr>
              <a:t>ስለዚህ የአበቦችና የዕፅዋት መዓዛ በአፍንጫችን አሽትተን መኖሩን እንረዳለን እንጂ በዓይናችን አናየውም። </a:t>
            </a:r>
            <a:endParaRPr lang="en-US" sz="2800" b="1" dirty="0">
              <a:solidFill>
                <a:srgbClr val="FF0000"/>
              </a:solidFill>
              <a:latin typeface="Power Geez Unicode1" panose="00000400000000000000" pitchFamily="2" charset="0"/>
              <a:ea typeface="Calibri" panose="020F0502020204030204" pitchFamily="34" charset="0"/>
              <a:cs typeface="Ebrima" panose="02000000000000000000" pitchFamily="2" charset="0"/>
            </a:endParaRPr>
          </a:p>
          <a:p>
            <a:pPr algn="just"/>
            <a:r>
              <a:rPr lang="am-ET" sz="2800" dirty="0">
                <a:latin typeface="Power Geez Unicode1" panose="00000400000000000000" pitchFamily="2" charset="0"/>
                <a:ea typeface="Calibri" panose="020F0502020204030204" pitchFamily="34" charset="0"/>
                <a:cs typeface="Ebrima" panose="02000000000000000000" pitchFamily="2" charset="0"/>
              </a:rPr>
              <a:t>ስላላየን በአፍንጫችን የምንረዳው መዓዛ የለም ማለት እንዳልቻልን በሥራው ሁሉ የተገለጠ እግዚአብሔርን በሥጋዊ ዓይን ባለማየታችን የለም ማለት አንችልም። ምክንያቱም አንዱ ያላየነውን አለ ብለን የምናምን ሌላው ያላየነውን የለም ብለን የምናምን ከሆነ አንድ የሆነ ልባችን እርስ በራሱ የተጋጨና የተለያየ ሆኖ እናገኛለን። </a:t>
            </a:r>
            <a:endParaRPr lang="en-US" sz="2800" dirty="0"/>
          </a:p>
        </p:txBody>
      </p:sp>
    </p:spTree>
    <p:extLst>
      <p:ext uri="{BB962C8B-B14F-4D97-AF65-F5344CB8AC3E}">
        <p14:creationId xmlns:p14="http://schemas.microsoft.com/office/powerpoint/2010/main" val="14861253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am-ET" dirty="0">
                <a:latin typeface="Power Geez Unicode1" panose="00000400000000000000" pitchFamily="2" charset="0"/>
                <a:ea typeface="Calibri" panose="020F0502020204030204" pitchFamily="34" charset="0"/>
                <a:cs typeface="Ebrima" panose="02000000000000000000" pitchFamily="2" charset="0"/>
              </a:rPr>
              <a:t>ፍቅር</a:t>
            </a:r>
            <a:endParaRPr lang="en-US" dirty="0"/>
          </a:p>
        </p:txBody>
      </p:sp>
    </p:spTree>
    <p:extLst>
      <p:ext uri="{BB962C8B-B14F-4D97-AF65-F5344CB8AC3E}">
        <p14:creationId xmlns:p14="http://schemas.microsoft.com/office/powerpoint/2010/main" val="11032552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am-ET" b="1" dirty="0"/>
              <a:t>ድምፅ </a:t>
            </a:r>
            <a:endParaRPr lang="en-US" b="1" dirty="0"/>
          </a:p>
          <a:p>
            <a:pPr marL="0" indent="0">
              <a:buNone/>
            </a:pPr>
            <a:r>
              <a:rPr lang="am-ET" dirty="0">
                <a:latin typeface="Power Geez Unicode1" panose="00000400000000000000" pitchFamily="2" charset="0"/>
                <a:ea typeface="Calibri" panose="020F0502020204030204" pitchFamily="34" charset="0"/>
                <a:cs typeface="Ebrima" panose="02000000000000000000" pitchFamily="2" charset="0"/>
              </a:rPr>
              <a:t>አሁን ይህን ድምፅ ባለማየቱ አንድ ሰው ድምፅ የለም ማለት ይችላል? መኖሩን ጆሮ እየነገረው ነውና። የጆሮ ሥራም ይህው</a:t>
            </a:r>
            <a:r>
              <a:rPr lang="en-US" dirty="0">
                <a:latin typeface="Power Geez Unicode1" panose="00000400000000000000" pitchFamily="2" charset="0"/>
                <a:ea typeface="Calibri" panose="020F0502020204030204" pitchFamily="34" charset="0"/>
                <a:cs typeface="Ebrima" panose="02000000000000000000" pitchFamily="2" charset="0"/>
              </a:rPr>
              <a:t> </a:t>
            </a:r>
            <a:r>
              <a:rPr lang="am-ET" dirty="0">
                <a:latin typeface="Power Geez Unicode1" panose="00000400000000000000" pitchFamily="2" charset="0"/>
                <a:ea typeface="Calibri" panose="020F0502020204030204" pitchFamily="34" charset="0"/>
                <a:cs typeface="Ebrima" panose="02000000000000000000" pitchFamily="2" charset="0"/>
              </a:rPr>
              <a:t>ነውና።</a:t>
            </a:r>
            <a:endParaRPr lang="en-US" dirty="0">
              <a:latin typeface="Power Geez Unicode1" panose="00000400000000000000" pitchFamily="2" charset="0"/>
              <a:ea typeface="Calibri" panose="020F0502020204030204" pitchFamily="34" charset="0"/>
              <a:cs typeface="Ebrima" panose="02000000000000000000" pitchFamily="2" charset="0"/>
            </a:endParaRPr>
          </a:p>
          <a:p>
            <a:pPr marL="0" indent="0">
              <a:buNone/>
            </a:pPr>
            <a:r>
              <a:rPr lang="am-ET" dirty="0">
                <a:latin typeface="Power Geez Unicode1" panose="00000400000000000000" pitchFamily="2" charset="0"/>
                <a:ea typeface="Calibri" panose="020F0502020204030204" pitchFamily="34" charset="0"/>
                <a:cs typeface="Ebrima" panose="02000000000000000000" pitchFamily="2" charset="0"/>
              </a:rPr>
              <a:t>የእግዚአብሔርንም መኖር አስቀድመን እንዳየን ልክ በዚያው መመለከት ነው።</a:t>
            </a:r>
            <a:endParaRPr lang="en-US" dirty="0"/>
          </a:p>
        </p:txBody>
      </p:sp>
    </p:spTree>
    <p:extLst>
      <p:ext uri="{BB962C8B-B14F-4D97-AF65-F5344CB8AC3E}">
        <p14:creationId xmlns:p14="http://schemas.microsoft.com/office/powerpoint/2010/main" val="36797527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am-ET" dirty="0">
                <a:latin typeface="Power Geez Unicode1" panose="00000400000000000000" pitchFamily="2" charset="0"/>
                <a:ea typeface="Calibri" panose="020F0502020204030204" pitchFamily="34" charset="0"/>
                <a:cs typeface="Ebrima" panose="02000000000000000000" pitchFamily="2" charset="0"/>
              </a:rPr>
              <a:t>በዚያም አልን በዚህ በዓይን የማይታዩ በእጅ የማይዳሰሱ ባለመታየትና ባለመዳሰስ የሚኖሩ ብዙ ተፈጥሮአዊ ነገሮች አሉ። </a:t>
            </a:r>
            <a:r>
              <a:rPr lang="am-ET" dirty="0">
                <a:solidFill>
                  <a:srgbClr val="FF0000"/>
                </a:solidFill>
                <a:latin typeface="Power Geez Unicode1" panose="00000400000000000000" pitchFamily="2" charset="0"/>
                <a:ea typeface="Calibri" panose="020F0502020204030204" pitchFamily="34" charset="0"/>
                <a:cs typeface="Ebrima" panose="02000000000000000000" pitchFamily="2" charset="0"/>
              </a:rPr>
              <a:t>የእነዚህን ሁሉ መኖር ያመን በማየታችን አይደለም። በተለያየ መኖራቸውን በሚመሰክሩበት ግብር ነው እንጂ። </a:t>
            </a:r>
            <a:endParaRPr lang="en-US" dirty="0">
              <a:solidFill>
                <a:srgbClr val="FF0000"/>
              </a:solidFill>
              <a:latin typeface="Power Geez Unicode1" panose="00000400000000000000" pitchFamily="2" charset="0"/>
              <a:ea typeface="Calibri" panose="020F0502020204030204" pitchFamily="34" charset="0"/>
              <a:cs typeface="Ebrima" panose="02000000000000000000" pitchFamily="2" charset="0"/>
            </a:endParaRPr>
          </a:p>
          <a:p>
            <a:pPr algn="just"/>
            <a:r>
              <a:rPr lang="am-ET" dirty="0">
                <a:latin typeface="Power Geez Unicode1" panose="00000400000000000000" pitchFamily="2" charset="0"/>
                <a:ea typeface="Calibri" panose="020F0502020204030204" pitchFamily="34" charset="0"/>
                <a:cs typeface="Ebrima" panose="02000000000000000000" pitchFamily="2" charset="0"/>
              </a:rPr>
              <a:t>እግዚአብሔርንም ልክ እንደዚሁ </a:t>
            </a:r>
            <a:r>
              <a:rPr lang="am-ET" b="1" dirty="0">
                <a:solidFill>
                  <a:srgbClr val="FF0000"/>
                </a:solidFill>
                <a:latin typeface="Power Geez Unicode1" panose="00000400000000000000" pitchFamily="2" charset="0"/>
                <a:ea typeface="Calibri" panose="020F0502020204030204" pitchFamily="34" charset="0"/>
                <a:cs typeface="Ebrima" panose="02000000000000000000" pitchFamily="2" charset="0"/>
              </a:rPr>
              <a:t>በሥራየ እመኑ </a:t>
            </a:r>
            <a:r>
              <a:rPr lang="am-ET" dirty="0">
                <a:latin typeface="Power Geez Unicode1" panose="00000400000000000000" pitchFamily="2" charset="0"/>
                <a:ea typeface="Calibri" panose="020F0502020204030204" pitchFamily="34" charset="0"/>
                <a:cs typeface="Ebrima" panose="02000000000000000000" pitchFamily="2" charset="0"/>
              </a:rPr>
              <a:t>እንዳለ በሥራው መኖሩን እናምናለን። በሥራው አምነን፤ በሃይማኖትም ጸንተን፤ መኖር አለብን እንጂ ካላየን ካልዳሰስን እያልን፤ ከንቱ እሳቤ ውስጥ ገብተን፤ በባሕረ ባሕርዩ የሚኖርና በቅጽረ እሳት የተጋረደ እግዚአብሔርን ካልደረስንበት ማለት ግን፤ በእሳት ላይ አንጥፌ፣ ተኝቸ፣ ይመቸኝ፣ ይቀዝቅዘኝ፣ በባሕር ላይ ሰጥሞ ይሙቀኝ እንደማለት ነው።</a:t>
            </a:r>
            <a:endParaRPr lang="en-US" dirty="0"/>
          </a:p>
        </p:txBody>
      </p:sp>
    </p:spTree>
    <p:extLst>
      <p:ext uri="{BB962C8B-B14F-4D97-AF65-F5344CB8AC3E}">
        <p14:creationId xmlns:p14="http://schemas.microsoft.com/office/powerpoint/2010/main" val="19500814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am-ET" b="1" dirty="0"/>
              <a:t>እግዚአብሔር ለምን አይታይም?</a:t>
            </a:r>
            <a:br>
              <a:rPr lang="en-US" b="1" i="1" dirty="0"/>
            </a:br>
            <a:endParaRPr lang="en-US" dirty="0"/>
          </a:p>
        </p:txBody>
      </p:sp>
      <p:sp>
        <p:nvSpPr>
          <p:cNvPr id="3" name="Content Placeholder 2"/>
          <p:cNvSpPr>
            <a:spLocks noGrp="1"/>
          </p:cNvSpPr>
          <p:nvPr>
            <p:ph idx="1"/>
          </p:nvPr>
        </p:nvSpPr>
        <p:spPr/>
        <p:txBody>
          <a:bodyPr>
            <a:normAutofit lnSpcReduction="10000"/>
          </a:bodyPr>
          <a:lstStyle/>
          <a:p>
            <a:pPr algn="just"/>
            <a:r>
              <a:rPr lang="am-ET" dirty="0"/>
              <a:t>ግን እግዚአብሔር ለምን አይታይም? መታየት ስለማይፈልግ ነው? ወይስ መታየት ስለማይችል ነው? በፍጹም አይደለም። እንዲያማ እንዳንል አብርሃምም አይቶታል።</a:t>
            </a:r>
            <a:endParaRPr lang="en-US" dirty="0"/>
          </a:p>
          <a:p>
            <a:pPr algn="just"/>
            <a:r>
              <a:rPr lang="am-ET" dirty="0"/>
              <a:t>እግዚአብሔርስ ይታያል። ነገር ግን እኛ አላየነውም። ያላየነውም ስለማይታይ ሳይሆን ማየት ስለማንችል ነው። ያላወቅነውም መታወቅ ስለማይፈልግና ስለማይታወቅ ሳይሆን ማወቅ ስለማንችል ነው።</a:t>
            </a:r>
            <a:endParaRPr lang="en-US" dirty="0"/>
          </a:p>
          <a:p>
            <a:pPr algn="just"/>
            <a:r>
              <a:rPr lang="en-US" b="1" dirty="0" err="1">
                <a:solidFill>
                  <a:srgbClr val="FF0000"/>
                </a:solidFill>
              </a:rPr>
              <a:t>tarik</a:t>
            </a:r>
            <a:r>
              <a:rPr lang="am-ET" b="1" dirty="0">
                <a:solidFill>
                  <a:srgbClr val="FF0000"/>
                </a:solidFill>
              </a:rPr>
              <a:t> </a:t>
            </a:r>
            <a:endParaRPr lang="en-US" b="1" dirty="0">
              <a:solidFill>
                <a:srgbClr val="FF0000"/>
              </a:solidFill>
            </a:endParaRPr>
          </a:p>
        </p:txBody>
      </p:sp>
    </p:spTree>
    <p:extLst>
      <p:ext uri="{BB962C8B-B14F-4D97-AF65-F5344CB8AC3E}">
        <p14:creationId xmlns:p14="http://schemas.microsoft.com/office/powerpoint/2010/main" val="37294408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am-ET" dirty="0"/>
              <a:t>ለምሳሌም አንድ ዓይነ ሥውር </a:t>
            </a:r>
            <a:r>
              <a:rPr lang="am-ET" dirty="0">
                <a:solidFill>
                  <a:srgbClr val="FF0000"/>
                </a:solidFill>
              </a:rPr>
              <a:t>በቀን የፀሐይን ብርሃን አያይም</a:t>
            </a:r>
            <a:r>
              <a:rPr lang="am-ET" dirty="0"/>
              <a:t>። ዓይን ያላቸው ያያሉ እሱ ስላላየ ፀሐይ የለችም ማለት ነው? መኖሯ ዓይን ባላቸው ይመሰከራልና። </a:t>
            </a:r>
            <a:endParaRPr lang="en-US" dirty="0"/>
          </a:p>
          <a:p>
            <a:pPr algn="just"/>
            <a:r>
              <a:rPr lang="am-ET" dirty="0"/>
              <a:t>አንድ </a:t>
            </a:r>
            <a:r>
              <a:rPr lang="am-ET" dirty="0">
                <a:solidFill>
                  <a:srgbClr val="FF0000"/>
                </a:solidFill>
              </a:rPr>
              <a:t>አላዋቂ እውቀት ባይኖረው እውቀት </a:t>
            </a:r>
            <a:r>
              <a:rPr lang="am-ET" dirty="0"/>
              <a:t>የለም ማለት ነው? እውቀት መኖሩ በአዋቂዎች ይታወቃልና። </a:t>
            </a:r>
            <a:endParaRPr lang="en-US" dirty="0"/>
          </a:p>
          <a:p>
            <a:pPr algn="just"/>
            <a:r>
              <a:rPr lang="am-ET" dirty="0"/>
              <a:t>ሌላም </a:t>
            </a:r>
            <a:r>
              <a:rPr lang="am-ET" b="1" i="1" dirty="0">
                <a:solidFill>
                  <a:srgbClr val="FF0000"/>
                </a:solidFill>
              </a:rPr>
              <a:t>መስማት የማይችል </a:t>
            </a:r>
            <a:r>
              <a:rPr lang="am-ET" dirty="0"/>
              <a:t>በዚህ ዓለም ድምፅ የለም ማለት ይችላል? ድምፅ መኖሩ መስማት በሚችሉ ይታወቃልና። እንደዚሁም የእኛ አለማየታችን ቅዱሳን የሚያዩት እግዚአብሔር የለም ሊያስብል ይችላል? በፍጹም አይችልም። </a:t>
            </a:r>
            <a:endParaRPr lang="en-US" dirty="0"/>
          </a:p>
          <a:p>
            <a:pPr algn="just"/>
            <a:endParaRPr lang="en-US" dirty="0"/>
          </a:p>
        </p:txBody>
      </p:sp>
    </p:spTree>
    <p:extLst>
      <p:ext uri="{BB962C8B-B14F-4D97-AF65-F5344CB8AC3E}">
        <p14:creationId xmlns:p14="http://schemas.microsoft.com/office/powerpoint/2010/main" val="42160208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am-ET" dirty="0"/>
              <a:t>እግዚአብሔር ይታያል ስንል ምልዓተ ባሕርዩን ምልዓተ አካሉን ያዩታል ማለታችን ግን አይደለም። በዘፈቀደ (እርሱ በወደደው) ሁኔታ መታየት ነው እንጂ። </a:t>
            </a:r>
            <a:endParaRPr lang="en-US" dirty="0"/>
          </a:p>
          <a:p>
            <a:pPr algn="just"/>
            <a:r>
              <a:rPr lang="am-ET" dirty="0"/>
              <a:t>እግዚአብሔርንስ በምልዓቱ በባሕርዩ ፈፅሞ ያየውና የሚያውቀው የለም። ሙሴ እንዲህ አለ “</a:t>
            </a:r>
            <a:r>
              <a:rPr lang="am-ET" b="1" dirty="0"/>
              <a:t>አርእየኒ ገጸከ- </a:t>
            </a:r>
            <a:r>
              <a:rPr lang="am-ET" dirty="0"/>
              <a:t>ፊትህን አሳየኝ?” ዘጽ. ፴፫፥፲፰ ቢለው ጀርባዬን ታያለህ እንጂ ፊቴንስ አይቶ ለአንድ ሰዓት እንኳ በሕይወት መቆየት የሚቻለው የለም ብሎታል። </a:t>
            </a:r>
            <a:endParaRPr lang="en-US" dirty="0"/>
          </a:p>
          <a:p>
            <a:pPr algn="just"/>
            <a:r>
              <a:rPr lang="am-ET" dirty="0"/>
              <a:t>ምልዓት- ማለት በሁሉ መልቶ መኖር ማለት ነው። ማለትም ፍጥረት በሚኖርበት ዓለምና ከፍጥረት ውጪ በራሱ ዓለምነት በሁሉ መሙላት ነው።</a:t>
            </a:r>
            <a:endParaRPr lang="en-US" dirty="0"/>
          </a:p>
          <a:p>
            <a:pPr algn="just"/>
            <a:r>
              <a:rPr lang="en-US" dirty="0" err="1"/>
              <a:t>ባሕርይ</a:t>
            </a:r>
            <a:r>
              <a:rPr lang="am-ET" dirty="0"/>
              <a:t>- ማለት መገኛ፣ መሠረት፣ የሁሉ ባለቤት ማለት ነው።</a:t>
            </a:r>
            <a:endParaRPr lang="en-US" dirty="0"/>
          </a:p>
        </p:txBody>
      </p:sp>
    </p:spTree>
    <p:extLst>
      <p:ext uri="{BB962C8B-B14F-4D97-AF65-F5344CB8AC3E}">
        <p14:creationId xmlns:p14="http://schemas.microsoft.com/office/powerpoint/2010/main" val="22007600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am-ET" dirty="0">
                <a:latin typeface="Power Geez Unicode1" panose="00000400000000000000" pitchFamily="2" charset="0"/>
                <a:ea typeface="Calibri" panose="020F0502020204030204" pitchFamily="34" charset="0"/>
                <a:cs typeface="Ebrima" panose="02000000000000000000" pitchFamily="2" charset="0"/>
              </a:rPr>
              <a:t>በፊት የሚያይ ሰው ግን ፍጹም መልኩን አይቶ እንደሚረዳ፤ ነገር ግን ፊትዬን ማየት አይቻልህም ማለቱ </a:t>
            </a:r>
            <a:r>
              <a:rPr lang="am-ET" b="1" dirty="0">
                <a:solidFill>
                  <a:srgbClr val="FF0000"/>
                </a:solidFill>
                <a:latin typeface="Power Geez Unicode1" panose="00000400000000000000" pitchFamily="2" charset="0"/>
                <a:ea typeface="Calibri" panose="020F0502020204030204" pitchFamily="34" charset="0"/>
                <a:cs typeface="Ebrima" panose="02000000000000000000" pitchFamily="2" charset="0"/>
              </a:rPr>
              <a:t>በምልዓተ ባሕርዩ አለመታወቁን</a:t>
            </a:r>
            <a:r>
              <a:rPr lang="am-ET" dirty="0">
                <a:latin typeface="Power Geez Unicode1" panose="00000400000000000000" pitchFamily="2" charset="0"/>
                <a:ea typeface="Calibri" panose="020F0502020204030204" pitchFamily="34" charset="0"/>
                <a:cs typeface="Ebrima" panose="02000000000000000000" pitchFamily="2" charset="0"/>
              </a:rPr>
              <a:t> መናገር ነው። ከዚህም የተነሳ ቅዱስ ያሬድ “</a:t>
            </a:r>
            <a:r>
              <a:rPr lang="am-ET" b="1" dirty="0">
                <a:latin typeface="Power Geez Unicode1" panose="00000400000000000000" pitchFamily="2" charset="0"/>
                <a:ea typeface="Calibri" panose="020F0502020204030204" pitchFamily="34" charset="0"/>
                <a:cs typeface="Ebrima" panose="02000000000000000000" pitchFamily="2" charset="0"/>
              </a:rPr>
              <a:t>ሙሴኒ ይቤ ርኢክዎ ለእግዚአብሔር ወስእንኩ ጠይቆቶ</a:t>
            </a:r>
            <a:r>
              <a:rPr lang="am-ET" dirty="0">
                <a:latin typeface="Power Geez Unicode1" panose="00000400000000000000" pitchFamily="2" charset="0"/>
                <a:ea typeface="Calibri" panose="020F0502020204030204" pitchFamily="34" charset="0"/>
                <a:cs typeface="Ebrima" panose="02000000000000000000" pitchFamily="2" charset="0"/>
              </a:rPr>
              <a:t>- ሙሴም እግዚአብሔርን አየሁት መረዳትም ተሳነኝ አለ” ብሎ አይረዴነቱን አይመረመሬነቱን ገልጧል።</a:t>
            </a:r>
            <a:endParaRPr lang="en-US" dirty="0"/>
          </a:p>
        </p:txBody>
      </p:sp>
    </p:spTree>
    <p:extLst>
      <p:ext uri="{BB962C8B-B14F-4D97-AF65-F5344CB8AC3E}">
        <p14:creationId xmlns:p14="http://schemas.microsoft.com/office/powerpoint/2010/main" val="22131243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lgn="just"/>
            <a:r>
              <a:rPr lang="am-ET" dirty="0"/>
              <a:t>እነዚህም ሁሉ ሲጠቃለሉ እና ሲተረጎሙ </a:t>
            </a:r>
            <a:r>
              <a:rPr lang="am-ET" b="1" dirty="0">
                <a:solidFill>
                  <a:srgbClr val="FF0000"/>
                </a:solidFill>
              </a:rPr>
              <a:t>የማይመረመር</a:t>
            </a:r>
            <a:r>
              <a:rPr lang="am-ET" dirty="0"/>
              <a:t>፣ </a:t>
            </a:r>
            <a:r>
              <a:rPr lang="am-ET" b="1" dirty="0">
                <a:solidFill>
                  <a:srgbClr val="FF0000"/>
                </a:solidFill>
              </a:rPr>
              <a:t>ከመመርመር በላይ የሆነ</a:t>
            </a:r>
            <a:r>
              <a:rPr lang="am-ET" dirty="0"/>
              <a:t>፣ </a:t>
            </a:r>
            <a:r>
              <a:rPr lang="am-ET" b="1" dirty="0">
                <a:solidFill>
                  <a:srgbClr val="FF0000"/>
                </a:solidFill>
              </a:rPr>
              <a:t>ሁሉን ያስገኘ</a:t>
            </a:r>
            <a:r>
              <a:rPr lang="am-ET" dirty="0"/>
              <a:t>፣ </a:t>
            </a:r>
            <a:r>
              <a:rPr lang="am-ET" b="1" dirty="0">
                <a:solidFill>
                  <a:srgbClr val="FF0000"/>
                </a:solidFill>
              </a:rPr>
              <a:t>ከመገኘት በላይ የሆነ</a:t>
            </a:r>
            <a:r>
              <a:rPr lang="am-ET" dirty="0"/>
              <a:t>፣ </a:t>
            </a:r>
            <a:r>
              <a:rPr lang="am-ET" dirty="0">
                <a:solidFill>
                  <a:srgbClr val="FF0000"/>
                </a:solidFill>
              </a:rPr>
              <a:t>ሁሉን የሚያኖር</a:t>
            </a:r>
            <a:r>
              <a:rPr lang="am-ET" dirty="0"/>
              <a:t>፣ </a:t>
            </a:r>
            <a:r>
              <a:rPr lang="am-ET" dirty="0">
                <a:solidFill>
                  <a:srgbClr val="FF0000"/>
                </a:solidFill>
              </a:rPr>
              <a:t>በሁሉ አድሮ የሚኖር</a:t>
            </a:r>
            <a:r>
              <a:rPr lang="am-ET" dirty="0"/>
              <a:t>፣ </a:t>
            </a:r>
            <a:r>
              <a:rPr lang="am-ET" dirty="0">
                <a:solidFill>
                  <a:srgbClr val="FF0000"/>
                </a:solidFill>
              </a:rPr>
              <a:t>ሁሉን የሚችል</a:t>
            </a:r>
            <a:r>
              <a:rPr lang="am-ET" dirty="0"/>
              <a:t>፣ </a:t>
            </a:r>
            <a:r>
              <a:rPr lang="am-ET" dirty="0">
                <a:solidFill>
                  <a:srgbClr val="FF0000"/>
                </a:solidFill>
              </a:rPr>
              <a:t>የሚችለው የሌለ</a:t>
            </a:r>
            <a:r>
              <a:rPr lang="am-ET" dirty="0"/>
              <a:t>፣ </a:t>
            </a:r>
            <a:r>
              <a:rPr lang="am-ET" dirty="0">
                <a:solidFill>
                  <a:srgbClr val="FF0000"/>
                </a:solidFill>
              </a:rPr>
              <a:t>ወስንን የሚያልፍ</a:t>
            </a:r>
            <a:r>
              <a:rPr lang="am-ET" dirty="0"/>
              <a:t>፣ በወሰን የማይገደብ፣ </a:t>
            </a:r>
            <a:r>
              <a:rPr lang="am-ET" dirty="0">
                <a:solidFill>
                  <a:srgbClr val="FF0000"/>
                </a:solidFill>
              </a:rPr>
              <a:t>ያለና የሚኖር የእግዚአብሔርን </a:t>
            </a:r>
            <a:r>
              <a:rPr lang="am-ET" dirty="0"/>
              <a:t>ሀልዎት (መኖር) ያስረዳሉ። </a:t>
            </a:r>
            <a:endParaRPr lang="en-US" dirty="0"/>
          </a:p>
          <a:p>
            <a:pPr algn="just"/>
            <a:r>
              <a:rPr lang="am-ET" dirty="0"/>
              <a:t>እግዚአብሔር ላለመኖሩ ማስረጃ የለም እንጂ ለመኖሩስ ሁሉም ያስረዳል። የማያስረዳ ምን አለ? እስኪ እናስብ።</a:t>
            </a:r>
            <a:endParaRPr lang="en-US" dirty="0"/>
          </a:p>
          <a:p>
            <a:pPr algn="just"/>
            <a:endParaRPr lang="en-US" dirty="0"/>
          </a:p>
        </p:txBody>
      </p:sp>
    </p:spTree>
    <p:extLst>
      <p:ext uri="{BB962C8B-B14F-4D97-AF65-F5344CB8AC3E}">
        <p14:creationId xmlns:p14="http://schemas.microsoft.com/office/powerpoint/2010/main" val="10814347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46237"/>
            <a:ext cx="8229600" cy="4525963"/>
          </a:xfrm>
        </p:spPr>
        <p:txBody>
          <a:bodyPr/>
          <a:lstStyle/>
          <a:p>
            <a:pPr algn="just"/>
            <a:r>
              <a:rPr lang="am-ET" dirty="0">
                <a:latin typeface="Power Geez Unicode1" panose="00000400000000000000" pitchFamily="2" charset="0"/>
                <a:ea typeface="Times New Roman" panose="02020603050405020304" pitchFamily="18" charset="0"/>
                <a:cs typeface="Abyssinica SIL" panose="02000603020000020004" pitchFamily="2" charset="0"/>
              </a:rPr>
              <a:t>ፍጥረት ያለፈጣሪ መፈጠርም ሆነ መኖር አይችልም። ፈጣሪ ግን ያለ ፍጥረት መኖር ይችላል።ኖሯልም። </a:t>
            </a:r>
            <a:endParaRPr lang="en-US" dirty="0">
              <a:latin typeface="Power Geez Unicode1" panose="00000400000000000000" pitchFamily="2" charset="0"/>
              <a:ea typeface="Times New Roman" panose="02020603050405020304" pitchFamily="18" charset="0"/>
              <a:cs typeface="Abyssinica SIL" panose="02000603020000020004" pitchFamily="2" charset="0"/>
            </a:endParaRPr>
          </a:p>
          <a:p>
            <a:pPr algn="just"/>
            <a:r>
              <a:rPr lang="am-ET" dirty="0">
                <a:latin typeface="Power Geez Unicode1" panose="00000400000000000000" pitchFamily="2" charset="0"/>
                <a:ea typeface="Times New Roman" panose="02020603050405020304" pitchFamily="18" charset="0"/>
                <a:cs typeface="Abyssinica SIL" panose="02000603020000020004" pitchFamily="2" charset="0"/>
              </a:rPr>
              <a:t>እንኪያስ ፍጥረታትን መፍጠሩ ለፍጥረታት ይረባ ዘንድ ነው እንጂ ለፈጣሪነቱ ረብሕ ጥቅም የለውም። </a:t>
            </a:r>
            <a:endParaRPr lang="en-US" dirty="0"/>
          </a:p>
        </p:txBody>
      </p:sp>
    </p:spTree>
    <p:extLst>
      <p:ext uri="{BB962C8B-B14F-4D97-AF65-F5344CB8AC3E}">
        <p14:creationId xmlns:p14="http://schemas.microsoft.com/office/powerpoint/2010/main" val="30345946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lnSpc>
                <a:spcPct val="150000"/>
              </a:lnSpc>
              <a:spcAft>
                <a:spcPts val="800"/>
              </a:spcAft>
            </a:pPr>
            <a:r>
              <a:rPr lang="am-ET" dirty="0">
                <a:latin typeface="Power Geez Unicode1" panose="00000400000000000000" pitchFamily="2" charset="0"/>
                <a:ea typeface="Times New Roman" panose="02020603050405020304" pitchFamily="18" charset="0"/>
                <a:cs typeface="Abyssinica SIL" panose="02000603020000020004" pitchFamily="2" charset="0"/>
              </a:rPr>
              <a:t>አይደለም እግዚአብሔር ያስቀመጠው ኅሊና ይቅርና ሰዎች ከእግዚአብሔር ባገኙት አእምሮ ተጠብበው የሰሩት </a:t>
            </a:r>
            <a:r>
              <a:rPr lang="am-ET" b="1" dirty="0">
                <a:solidFill>
                  <a:srgbClr val="FF0000"/>
                </a:solidFill>
                <a:latin typeface="Power Geez Unicode1" panose="00000400000000000000" pitchFamily="2" charset="0"/>
                <a:ea typeface="Times New Roman" panose="02020603050405020304" pitchFamily="18" charset="0"/>
                <a:cs typeface="Abyssinica SIL" panose="02000603020000020004" pitchFamily="2" charset="0"/>
              </a:rPr>
              <a:t>የውኃና የመብራት ቆጣሪስ</a:t>
            </a:r>
            <a:r>
              <a:rPr lang="am-ET" dirty="0">
                <a:latin typeface="Power Geez Unicode1" panose="00000400000000000000" pitchFamily="2" charset="0"/>
                <a:ea typeface="Times New Roman" panose="02020603050405020304" pitchFamily="18" charset="0"/>
                <a:cs typeface="Abyssinica SIL" panose="02000603020000020004" pitchFamily="2" charset="0"/>
              </a:rPr>
              <a:t> እንኳ በተጠቀምነው ልክ መጠን ይቆጥራል እንጂ ያልተጠቀምነውን አይቆጥርም። </a:t>
            </a:r>
            <a:endParaRPr lang="en-US" dirty="0">
              <a:latin typeface="Power Geez Unicode1" panose="00000400000000000000" pitchFamily="2" charset="0"/>
              <a:ea typeface="Times New Roman" panose="02020603050405020304" pitchFamily="18" charset="0"/>
              <a:cs typeface="Abyssinica SIL" panose="02000603020000020004" pitchFamily="2" charset="0"/>
            </a:endParaRPr>
          </a:p>
          <a:p>
            <a:pPr algn="just">
              <a:lnSpc>
                <a:spcPct val="150000"/>
              </a:lnSpc>
              <a:spcAft>
                <a:spcPts val="800"/>
              </a:spcAft>
            </a:pPr>
            <a:r>
              <a:rPr lang="am-ET" dirty="0">
                <a:latin typeface="Power Geez Unicode1" panose="00000400000000000000" pitchFamily="2" charset="0"/>
                <a:ea typeface="Times New Roman" panose="02020603050405020304" pitchFamily="18" charset="0"/>
                <a:cs typeface="Abyssinica SIL" panose="02000603020000020004" pitchFamily="2" charset="0"/>
              </a:rPr>
              <a:t>ነገር ግን ብልሽት ካጋጠመው </a:t>
            </a:r>
            <a:r>
              <a:rPr lang="am-ET" dirty="0">
                <a:solidFill>
                  <a:srgbClr val="FF0000"/>
                </a:solidFill>
                <a:latin typeface="Power Geez Unicode1" panose="00000400000000000000" pitchFamily="2" charset="0"/>
                <a:ea typeface="Times New Roman" panose="02020603050405020304" pitchFamily="18" charset="0"/>
                <a:cs typeface="Abyssinica SIL" panose="02000603020000020004" pitchFamily="2" charset="0"/>
              </a:rPr>
              <a:t>ሳይቆጥርና ሳይለካ ሊያሳልፍ </a:t>
            </a:r>
            <a:r>
              <a:rPr lang="am-ET" dirty="0">
                <a:latin typeface="Power Geez Unicode1" panose="00000400000000000000" pitchFamily="2" charset="0"/>
                <a:ea typeface="Times New Roman" panose="02020603050405020304" pitchFamily="18" charset="0"/>
                <a:cs typeface="Abyssinica SIL" panose="02000603020000020004" pitchFamily="2" charset="0"/>
              </a:rPr>
              <a:t>ይችላል። ይህም ኅሊናቸው ነገረ እግዚአብሔርን ሀልዎተ እግዚአብሔርን </a:t>
            </a:r>
            <a:r>
              <a:rPr lang="am-ET" dirty="0">
                <a:solidFill>
                  <a:srgbClr val="FF0000"/>
                </a:solidFill>
                <a:latin typeface="Power Geez Unicode1" panose="00000400000000000000" pitchFamily="2" charset="0"/>
                <a:ea typeface="Times New Roman" panose="02020603050405020304" pitchFamily="18" charset="0"/>
                <a:cs typeface="Abyssinica SIL" panose="02000603020000020004" pitchFamily="2" charset="0"/>
              </a:rPr>
              <a:t>ከማሰብ ርቀው ያለ የሚኖር እግዚአብሔርን የሚክዱ ሰዎች </a:t>
            </a:r>
            <a:r>
              <a:rPr lang="am-ET" dirty="0">
                <a:latin typeface="Power Geez Unicode1" panose="00000400000000000000" pitchFamily="2" charset="0"/>
                <a:ea typeface="Times New Roman" panose="02020603050405020304" pitchFamily="18" charset="0"/>
                <a:cs typeface="Abyssinica SIL" panose="02000603020000020004" pitchFamily="2" charset="0"/>
              </a:rPr>
              <a:t>ምሳሌ ነው። </a:t>
            </a:r>
            <a:endParaRPr lang="en-US" sz="28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5026605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am-ET" dirty="0">
                <a:latin typeface="Power Geez Unicode1" panose="00000400000000000000" pitchFamily="2" charset="0"/>
                <a:ea typeface="Times New Roman" panose="02020603050405020304" pitchFamily="18" charset="0"/>
                <a:cs typeface="Abyssinica SIL" panose="02000603020000020004" pitchFamily="2" charset="0"/>
              </a:rPr>
              <a:t>እግዚአብሔር በምልዓት አለ ማለታችን በዓለም ያሉ የሃይማኖት አመለካከቶች ሁሉ ትክክል ናቸው ሊያስብለን አይችልም። እግዚአብሔርም በምልዓት ስላለ በዓለም ሁሉ ያለው የሃይማኖት አመለካከት ግን ሃይማኖት ያልሆነው ሁሉ እሱነቱን የሚገልፅ አይደለም።</a:t>
            </a:r>
            <a:endParaRPr lang="en-US" dirty="0">
              <a:latin typeface="Power Geez Unicode1" panose="00000400000000000000" pitchFamily="2" charset="0"/>
              <a:ea typeface="Times New Roman" panose="02020603050405020304" pitchFamily="18" charset="0"/>
              <a:cs typeface="Abyssinica SIL" panose="02000603020000020004" pitchFamily="2" charset="0"/>
            </a:endParaRPr>
          </a:p>
          <a:p>
            <a:pPr algn="just"/>
            <a:r>
              <a:rPr lang="am-ET" dirty="0"/>
              <a:t>በባሕር እግዚአብሔር ይኖራል ባሕሩን ባመልከው ግን ያ የእግዚአብሔር የመመለኩ ማደርያ አይደለም። በተራራ ላይ እግዚአብሔር ይኖራል። ያን ባመልከው ግን ተራራው የመመለኩ ማደርያ አይደለም። </a:t>
            </a:r>
            <a:r>
              <a:rPr lang="am-ET" dirty="0">
                <a:latin typeface="Power Geez Unicode1" panose="00000400000000000000" pitchFamily="2" charset="0"/>
                <a:ea typeface="Times New Roman" panose="02020603050405020304" pitchFamily="18" charset="0"/>
                <a:cs typeface="Abyssinica SIL" panose="02000603020000020004" pitchFamily="2" charset="0"/>
              </a:rPr>
              <a:t> </a:t>
            </a:r>
            <a:endParaRPr lang="en-US" dirty="0"/>
          </a:p>
        </p:txBody>
      </p:sp>
    </p:spTree>
    <p:extLst>
      <p:ext uri="{BB962C8B-B14F-4D97-AF65-F5344CB8AC3E}">
        <p14:creationId xmlns:p14="http://schemas.microsoft.com/office/powerpoint/2010/main" val="19511877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m-ET" dirty="0">
                <a:latin typeface="Power Geez Unicode1" panose="00000400000000000000" pitchFamily="2" charset="0"/>
                <a:ea typeface="Times New Roman" panose="02020603050405020304" pitchFamily="18" charset="0"/>
                <a:cs typeface="Abyssinica SIL" panose="02000603020000020004" pitchFamily="2" charset="0"/>
              </a:rPr>
              <a:t>አንዳዶች ደግሞ እግዚአብሔር አለ፣ ያለው እግዚአብሔር በሰማይ ነው። ይቺ ዓለም ግን የመንፈሱ መኖርያ ናት ማለትም በረድኤት የሚገዛትና የሚያስተዳድራት እርሱ ነው በሚል በጎ የመሰለ ምልዓተ አካሉን የሚክድ ተራ የሆነ የክህደት አሳብን ይሰነዝራሉ። </a:t>
            </a:r>
            <a:endParaRPr lang="en-US" dirty="0"/>
          </a:p>
        </p:txBody>
      </p:sp>
    </p:spTree>
    <p:extLst>
      <p:ext uri="{BB962C8B-B14F-4D97-AF65-F5344CB8AC3E}">
        <p14:creationId xmlns:p14="http://schemas.microsoft.com/office/powerpoint/2010/main" val="28539251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am-ET" dirty="0"/>
              <a:t>በውኑ እግዚአብሔር የሌለበት ቦታ የት ነው? በመሬት እንዳንል </a:t>
            </a:r>
            <a:r>
              <a:rPr lang="am-ET" b="1" dirty="0"/>
              <a:t>“ለእግዚአብሔር ምድር በምልአ ዓለምኒ ወኵሎሙ እለይነብሩ ውስቴታ</a:t>
            </a:r>
            <a:r>
              <a:rPr lang="am-ET" dirty="0"/>
              <a:t>- ምድር በመላ የእግዚአብሔር ናት በዚች ዓለም የሚኖሩ ሁሉ የርሱ ናቸው” መዝ. ፳፫፥፩  ይላል።</a:t>
            </a:r>
            <a:endParaRPr lang="en-US" dirty="0"/>
          </a:p>
          <a:p>
            <a:pPr algn="just"/>
            <a:r>
              <a:rPr lang="am-ET" dirty="0"/>
              <a:t>በሰማይም እንዳንል </a:t>
            </a:r>
            <a:r>
              <a:rPr lang="am-ET" b="1" dirty="0"/>
              <a:t>“ሰማይኒ መንበርየ ወምድርኒ መከየደ እገርየ</a:t>
            </a:r>
            <a:r>
              <a:rPr lang="am-ET" dirty="0"/>
              <a:t>- ሰማይ ዙፋኔ ነው ምድርም የእግሬ መረገጫ ናት” ይላል። ኢሳ. ፷፮፥፩  እንኪያስ እግዚአብሔር የሌለበት ለእግዚአብሔር ያልሆነ ፍጥረት የለም። እንዲህ ከሆነ በሁሉ ሳይኖር ባልኖረበት እግዚአብሔር መባሉ ምንድን ነው? እንኪያስ በሁሉም አለ። የእግዚአብሔር ምልአቱ በሁሉ ነው። ረድኤቱ ግን በወደደውና በሚወዱት ነው። </a:t>
            </a:r>
            <a:endParaRPr lang="en-US" dirty="0"/>
          </a:p>
        </p:txBody>
      </p:sp>
    </p:spTree>
    <p:extLst>
      <p:ext uri="{BB962C8B-B14F-4D97-AF65-F5344CB8AC3E}">
        <p14:creationId xmlns:p14="http://schemas.microsoft.com/office/powerpoint/2010/main" val="13068613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m-ET" b="1" u="sng" dirty="0">
                <a:latin typeface="Power Geez Unicode1" panose="00000400000000000000" pitchFamily="2" charset="0"/>
                <a:ea typeface="SimSun" panose="02010600030101010101" pitchFamily="2" charset="-122"/>
                <a:cs typeface="Nyala"/>
              </a:rPr>
              <a:t>የፈጣሪ</a:t>
            </a:r>
            <a:r>
              <a:rPr lang="am-ET" b="1" u="sng" dirty="0">
                <a:latin typeface="Power Geez Unicode1" panose="00000400000000000000" pitchFamily="2" charset="0"/>
                <a:ea typeface="SimSun" panose="02010600030101010101" pitchFamily="2" charset="-122"/>
                <a:cs typeface="Ebrima" panose="02000000000000000000" pitchFamily="2" charset="0"/>
              </a:rPr>
              <a:t> </a:t>
            </a:r>
            <a:r>
              <a:rPr lang="am-ET" b="1" u="sng" dirty="0">
                <a:latin typeface="Power Geez Unicode1" panose="00000400000000000000" pitchFamily="2" charset="0"/>
                <a:ea typeface="SimSun" panose="02010600030101010101" pitchFamily="2" charset="-122"/>
                <a:cs typeface="Nyala"/>
              </a:rPr>
              <a:t>መኖር</a:t>
            </a:r>
            <a:r>
              <a:rPr lang="am-ET" b="1" u="sng" dirty="0">
                <a:latin typeface="Power Geez Unicode1" panose="00000400000000000000" pitchFamily="2" charset="0"/>
                <a:ea typeface="SimSun" panose="02010600030101010101" pitchFamily="2" charset="-122"/>
                <a:cs typeface="Ebrima" panose="02000000000000000000" pitchFamily="2" charset="0"/>
              </a:rPr>
              <a:t> </a:t>
            </a:r>
            <a:r>
              <a:rPr lang="am-ET" b="1" u="sng" dirty="0">
                <a:latin typeface="Power Geez Unicode1" panose="00000400000000000000" pitchFamily="2" charset="0"/>
                <a:ea typeface="SimSun" panose="02010600030101010101" pitchFamily="2" charset="-122"/>
                <a:cs typeface="Nyala"/>
              </a:rPr>
              <a:t>ምስክሮች</a:t>
            </a:r>
            <a:endParaRPr lang="en-US" dirty="0"/>
          </a:p>
        </p:txBody>
      </p:sp>
      <p:sp>
        <p:nvSpPr>
          <p:cNvPr id="3" name="Content Placeholder 2"/>
          <p:cNvSpPr>
            <a:spLocks noGrp="1"/>
          </p:cNvSpPr>
          <p:nvPr>
            <p:ph idx="1"/>
          </p:nvPr>
        </p:nvSpPr>
        <p:spPr/>
        <p:txBody>
          <a:bodyPr/>
          <a:lstStyle/>
          <a:p>
            <a:pPr lvl="0"/>
            <a:r>
              <a:rPr lang="am-ET" b="1" dirty="0"/>
              <a:t>እራሱ እግዚአብሔር </a:t>
            </a:r>
            <a:endParaRPr lang="en-US" b="1" dirty="0"/>
          </a:p>
          <a:p>
            <a:r>
              <a:rPr lang="am-ET" b="1" dirty="0"/>
              <a:t>የሰው ልጆች</a:t>
            </a:r>
            <a:endParaRPr lang="en-US" dirty="0"/>
          </a:p>
          <a:p>
            <a:r>
              <a:rPr lang="am-ET" b="1" dirty="0"/>
              <a:t>ሥነ</a:t>
            </a:r>
            <a:r>
              <a:rPr lang="en-US" b="1" dirty="0"/>
              <a:t>_</a:t>
            </a:r>
            <a:r>
              <a:rPr lang="am-ET" b="1" dirty="0"/>
              <a:t>ፍጥረት እና መግቦቱ</a:t>
            </a:r>
            <a:endParaRPr lang="en-US" dirty="0"/>
          </a:p>
          <a:p>
            <a:pPr lvl="0"/>
            <a:endParaRPr lang="en-US" dirty="0"/>
          </a:p>
        </p:txBody>
      </p:sp>
    </p:spTree>
    <p:extLst>
      <p:ext uri="{BB962C8B-B14F-4D97-AF65-F5344CB8AC3E}">
        <p14:creationId xmlns:p14="http://schemas.microsoft.com/office/powerpoint/2010/main" val="97779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am-ET" dirty="0"/>
            </a:br>
            <a:r>
              <a:rPr lang="am-ET" dirty="0"/>
              <a:t>ሥነ ፍጥረት</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algn="just"/>
            <a:r>
              <a:rPr lang="am-ET" dirty="0"/>
              <a:t>ሥነ- ‘ሠነየ- ውብ ሆነ፣ አማረ፣ተስማማ ማለት ነው። ሥነ ፍጥረት መልካም፣ ውብ፣ ያማረ፣ የተስማማ፣ የበጀ ፍጥረት ማለት ነው።”</a:t>
            </a:r>
            <a:endParaRPr lang="en-US" dirty="0"/>
          </a:p>
          <a:p>
            <a:pPr algn="just"/>
            <a:r>
              <a:rPr lang="am-ET" dirty="0">
                <a:solidFill>
                  <a:srgbClr val="FF0000"/>
                </a:solidFill>
              </a:rPr>
              <a:t>እግዚአብሔር ፍጥረታትን እንዴት ፈጠረ?ለምንስ ፈጠረ?</a:t>
            </a:r>
            <a:endParaRPr lang="en-US" dirty="0">
              <a:solidFill>
                <a:srgbClr val="FF0000"/>
              </a:solidFill>
            </a:endParaRPr>
          </a:p>
          <a:p>
            <a:pPr algn="just"/>
            <a:r>
              <a:rPr lang="am-ET" dirty="0"/>
              <a:t>ከፍጥረት በፊት “</a:t>
            </a:r>
            <a:r>
              <a:rPr lang="am-ET" sz="2600" b="1" dirty="0">
                <a:solidFill>
                  <a:srgbClr val="FF0000"/>
                </a:solidFill>
              </a:rPr>
              <a:t>እምቅድመ ይፍጥር መላእክተ ለቅዳሴ አኮ ዘተጸርዐ ስብሐተ አብ፣ ወወልድ ወመንፈስ ቅዱስ አላ ምሉዕ ውእቱ</a:t>
            </a:r>
            <a:r>
              <a:rPr lang="am-ET" dirty="0"/>
              <a:t>፣ መላእክትን ለምስጋና ከመፍጠሩም በፊት የአብ የወልድና የመንፈስ ቅዱስ ምስጋናቸው የተቋረጠ አይደለም የሞላ ነው እንጂ።” ቅዳሴ ዘሠለስቱ ምእት ቁ. 31</a:t>
            </a:r>
            <a:endParaRPr lang="en-US" dirty="0"/>
          </a:p>
          <a:p>
            <a:pPr algn="just"/>
            <a:endParaRPr lang="en-US" dirty="0"/>
          </a:p>
        </p:txBody>
      </p:sp>
    </p:spTree>
    <p:extLst>
      <p:ext uri="{BB962C8B-B14F-4D97-AF65-F5344CB8AC3E}">
        <p14:creationId xmlns:p14="http://schemas.microsoft.com/office/powerpoint/2010/main" val="12772197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am-ET" b="1" dirty="0">
                <a:solidFill>
                  <a:srgbClr val="7030A0"/>
                </a:solidFill>
              </a:rPr>
            </a:br>
            <a:br>
              <a:rPr lang="am-ET" b="1" dirty="0">
                <a:solidFill>
                  <a:srgbClr val="7030A0"/>
                </a:solidFill>
              </a:rPr>
            </a:br>
            <a:r>
              <a:rPr lang="am-ET" sz="3600" b="1" dirty="0">
                <a:solidFill>
                  <a:srgbClr val="7030A0"/>
                </a:solidFill>
              </a:rPr>
              <a:t>እግዚአብሔርን ዓለምን የፈጠረበት ዓላማ፦</a:t>
            </a:r>
            <a:br>
              <a:rPr lang="en-US" sz="3600" b="1" dirty="0">
                <a:solidFill>
                  <a:srgbClr val="7030A0"/>
                </a:solidFill>
              </a:rPr>
            </a:br>
            <a:endParaRPr lang="en-US" b="1" dirty="0">
              <a:solidFill>
                <a:srgbClr val="7030A0"/>
              </a:solidFill>
            </a:endParaRPr>
          </a:p>
        </p:txBody>
      </p:sp>
      <p:sp>
        <p:nvSpPr>
          <p:cNvPr id="3" name="Content Placeholder 2"/>
          <p:cNvSpPr>
            <a:spLocks noGrp="1"/>
          </p:cNvSpPr>
          <p:nvPr>
            <p:ph idx="1"/>
          </p:nvPr>
        </p:nvSpPr>
        <p:spPr/>
        <p:txBody>
          <a:bodyPr>
            <a:normAutofit fontScale="85000" lnSpcReduction="20000"/>
          </a:bodyPr>
          <a:lstStyle/>
          <a:p>
            <a:pPr marL="0" lvl="0" indent="0" algn="just">
              <a:buNone/>
            </a:pPr>
            <a:r>
              <a:rPr lang="am-ET" dirty="0"/>
              <a:t>1. </a:t>
            </a:r>
            <a:r>
              <a:rPr lang="am-ET" b="1" dirty="0"/>
              <a:t>ስሙን ቀድሰው (አመስግነው) ክብሩን መንግሥቱን እንዲወርሱ</a:t>
            </a:r>
            <a:r>
              <a:rPr lang="am-ET" dirty="0"/>
              <a:t>፣ ኤፌ. 2:10</a:t>
            </a:r>
            <a:endParaRPr lang="en-US" dirty="0"/>
          </a:p>
          <a:p>
            <a:pPr marL="0" lvl="0" indent="0" algn="just">
              <a:buNone/>
            </a:pPr>
            <a:r>
              <a:rPr lang="am-ET" dirty="0"/>
              <a:t>2. </a:t>
            </a:r>
            <a:r>
              <a:rPr lang="am-ET" b="1" dirty="0"/>
              <a:t>የህልውናው (የመኖሩ) መታወቂያ እንዲሆኑ </a:t>
            </a:r>
            <a:r>
              <a:rPr lang="am-ET" dirty="0"/>
              <a:t>መዝ. 100:3፣ ዕብ. 11:1-3፣ ሮሜ 1:2 የሐዋ 14.17</a:t>
            </a:r>
          </a:p>
          <a:p>
            <a:pPr marL="0" lvl="0" indent="0" algn="just">
              <a:buNone/>
            </a:pPr>
            <a:r>
              <a:rPr lang="am-ET" dirty="0"/>
              <a:t>3.  </a:t>
            </a:r>
            <a:r>
              <a:rPr lang="am-ET" b="1" dirty="0"/>
              <a:t>ምግበ ሥጋ ምግበ ነፍስ እንዲሆኑ</a:t>
            </a:r>
            <a:endParaRPr lang="en-US" b="1" dirty="0"/>
          </a:p>
          <a:p>
            <a:pPr algn="just"/>
            <a:r>
              <a:rPr lang="am-ET" dirty="0"/>
              <a:t>ምሳሌ ምግበ ሥጋ፡ አዝርዕቱ፣ አትክልቱ ፍራፍሬው</a:t>
            </a:r>
            <a:endParaRPr lang="en-US" dirty="0"/>
          </a:p>
          <a:p>
            <a:pPr algn="just"/>
            <a:r>
              <a:rPr lang="am-ET" dirty="0"/>
              <a:t>ምግበ ነፍስ፡ ከስንዴው ቅዱስ ሥጋው ይዘጋጅበታል፤ ከወይኑ ክቡር ደሙ ይዘጋጅበታል፤ ዕጣኑ መሥዋዕት ይታረግበታል።</a:t>
            </a:r>
            <a:endParaRPr lang="en-US" dirty="0"/>
          </a:p>
          <a:p>
            <a:pPr marL="0" lvl="0" indent="0" algn="just">
              <a:buNone/>
            </a:pPr>
            <a:r>
              <a:rPr lang="am-ET" dirty="0"/>
              <a:t>4.  </a:t>
            </a:r>
            <a:r>
              <a:rPr lang="am-ET" b="1" dirty="0"/>
              <a:t>ለአንክሮ ለተዘክሮ “መማርያ ማስተማሪያ ይሆኑ ዘንድ</a:t>
            </a:r>
            <a:endParaRPr lang="en-US" b="1" dirty="0"/>
          </a:p>
          <a:p>
            <a:pPr algn="just"/>
            <a:r>
              <a:rPr lang="am-ET" dirty="0"/>
              <a:t>ምሳሌ፡ ፀሐይ- ክበብ፣ ሙቀት፣ ብርሃን- ምሥጢረ ሥላሴን</a:t>
            </a:r>
            <a:endParaRPr lang="en-US" dirty="0"/>
          </a:p>
          <a:p>
            <a:pPr algn="just"/>
            <a:r>
              <a:rPr lang="am-ET" dirty="0"/>
              <a:t>ብርሃንና የዓይን መወሐድ- ምሥጢረ ሥጋዌ</a:t>
            </a:r>
            <a:endParaRPr lang="en-US" dirty="0"/>
          </a:p>
        </p:txBody>
      </p:sp>
    </p:spTree>
    <p:extLst>
      <p:ext uri="{BB962C8B-B14F-4D97-AF65-F5344CB8AC3E}">
        <p14:creationId xmlns:p14="http://schemas.microsoft.com/office/powerpoint/2010/main" val="8005736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br>
              <a:rPr lang="am-ET" dirty="0"/>
            </a:br>
            <a:r>
              <a:rPr lang="am-ET" sz="3600" b="1" dirty="0">
                <a:solidFill>
                  <a:srgbClr val="FF0000"/>
                </a:solidFill>
              </a:rPr>
              <a:t>የሥነ ፍጥረት መገኛ</a:t>
            </a:r>
            <a:br>
              <a:rPr lang="en-US" dirty="0"/>
            </a:br>
            <a:endParaRPr lang="en-US" dirty="0"/>
          </a:p>
        </p:txBody>
      </p:sp>
      <p:sp>
        <p:nvSpPr>
          <p:cNvPr id="3" name="Content Placeholder 2"/>
          <p:cNvSpPr>
            <a:spLocks noGrp="1"/>
          </p:cNvSpPr>
          <p:nvPr>
            <p:ph idx="1"/>
          </p:nvPr>
        </p:nvSpPr>
        <p:spPr>
          <a:xfrm>
            <a:off x="457200" y="1295400"/>
            <a:ext cx="8229600" cy="4830763"/>
          </a:xfrm>
        </p:spPr>
        <p:txBody>
          <a:bodyPr>
            <a:normAutofit fontScale="85000" lnSpcReduction="10000"/>
          </a:bodyPr>
          <a:lstStyle/>
          <a:p>
            <a:pPr algn="just">
              <a:lnSpc>
                <a:spcPct val="150000"/>
              </a:lnSpc>
            </a:pPr>
            <a:r>
              <a:rPr lang="am-ET" sz="2800" b="1" dirty="0">
                <a:solidFill>
                  <a:srgbClr val="FF0000"/>
                </a:solidFill>
              </a:rPr>
              <a:t>እግዚአብሔር ሰማይና ምድርን በቃሉ ፈጠረ። አንዲት ሸክላ ሠሪ ደግሞ አንድ የከበረ ዕቃ ከሸክላ ሰራች። በማስገኘት ሂደት ላይ በሁለቱ መካከል ያለውን ልዩነት አስረዳ። </a:t>
            </a:r>
            <a:endParaRPr lang="en-US" sz="2800" b="1" dirty="0">
              <a:solidFill>
                <a:srgbClr val="FF0000"/>
              </a:solidFill>
            </a:endParaRPr>
          </a:p>
          <a:p>
            <a:pPr marL="0" indent="0" algn="just">
              <a:lnSpc>
                <a:spcPct val="150000"/>
              </a:lnSpc>
              <a:buNone/>
            </a:pPr>
            <a:r>
              <a:rPr lang="am-ET" sz="2800" b="1" dirty="0">
                <a:solidFill>
                  <a:srgbClr val="7030A0"/>
                </a:solidFill>
              </a:rPr>
              <a:t>ሀ. እምኀበ አልቦ ኀበ ቦ፤ ካለመኖር ወደ መኖር</a:t>
            </a:r>
            <a:r>
              <a:rPr lang="am-ET" sz="2800" b="1" dirty="0"/>
              <a:t>- </a:t>
            </a:r>
            <a:r>
              <a:rPr lang="am-ET" sz="2800" dirty="0"/>
              <a:t>ብርሃንን፣ መሬትን፣ እሳትን፣ ውኃን፣ ነፋስን፣ መላእክትን፣ ጨለማን ፈጠረ። </a:t>
            </a:r>
          </a:p>
          <a:p>
            <a:pPr marL="0" indent="0" algn="just">
              <a:lnSpc>
                <a:spcPct val="150000"/>
              </a:lnSpc>
              <a:buNone/>
            </a:pPr>
            <a:r>
              <a:rPr lang="am-ET" sz="2800" dirty="0"/>
              <a:t>ዕብ. 11:3 “ዓለሞች በእግዚአብሔር ቃል እንደተዘጋጁ ስለዚህም የሚታየው ነገር ከሚታዩት እንዳልሆነ በእምነት እናስተውላለን” ብሏል።</a:t>
            </a:r>
            <a:endParaRPr lang="en-US" sz="2800" dirty="0"/>
          </a:p>
        </p:txBody>
      </p:sp>
    </p:spTree>
    <p:extLst>
      <p:ext uri="{BB962C8B-B14F-4D97-AF65-F5344CB8AC3E}">
        <p14:creationId xmlns:p14="http://schemas.microsoft.com/office/powerpoint/2010/main" val="19922891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m-ET" sz="3200" b="1" dirty="0">
                <a:solidFill>
                  <a:srgbClr val="FF0000"/>
                </a:solidFill>
              </a:rPr>
              <a:t>የሥነ ፍጥረት መገኛ</a:t>
            </a:r>
            <a:endParaRPr lang="en-US" sz="3200" dirty="0">
              <a:solidFill>
                <a:srgbClr val="FF0000"/>
              </a:solidFill>
            </a:endParaRPr>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marL="0" indent="0" algn="just">
              <a:lnSpc>
                <a:spcPct val="170000"/>
              </a:lnSpc>
              <a:buNone/>
            </a:pPr>
            <a:r>
              <a:rPr lang="am-ET" b="1" dirty="0">
                <a:solidFill>
                  <a:srgbClr val="7030A0"/>
                </a:solidFill>
              </a:rPr>
              <a:t>ለ. ግብር እምግብር፤ ከተፈጠረው የተፈጠረ</a:t>
            </a:r>
            <a:endParaRPr lang="en-US" b="1" dirty="0">
              <a:solidFill>
                <a:srgbClr val="7030A0"/>
              </a:solidFill>
            </a:endParaRPr>
          </a:p>
          <a:p>
            <a:pPr algn="just">
              <a:lnSpc>
                <a:spcPct val="170000"/>
              </a:lnSpc>
            </a:pPr>
            <a:r>
              <a:rPr lang="am-ET" dirty="0"/>
              <a:t>አራቱ ባሕርያተ ሥጋ ከተባሉት ከመሬት፣ ከውኃ፣ ከነፋስና ከእሳት የተገኙ </a:t>
            </a:r>
            <a:endParaRPr lang="en-US" dirty="0"/>
          </a:p>
          <a:p>
            <a:pPr marL="0" indent="0" algn="just">
              <a:lnSpc>
                <a:spcPct val="170000"/>
              </a:lnSpc>
              <a:buNone/>
            </a:pPr>
            <a:r>
              <a:rPr lang="am-ET" b="1" u="sng" dirty="0"/>
              <a:t>ምሳሌ፡</a:t>
            </a:r>
            <a:r>
              <a:rPr lang="am-ET" b="1" dirty="0"/>
              <a:t> </a:t>
            </a:r>
            <a:r>
              <a:rPr lang="am-ET" dirty="0"/>
              <a:t>“ምድር (መሬት) ዘርን የሚሰጥ ሣርንና ቡቃያን በምድርም ላይ እንደወገኑ ዘሩ ያለበትን ፍሬን የሚያፈራ ዛፍን ታብቅል” ዘፍ. 10:11-12 ብሎ ባዘዘበት ሰዓት መሬት በእጅ የሚለቀሙ፣ በማጭድ የሚታጨዱ፣ በመጥረቢያ የሚቆረጡ አዝርዕት፣ አትክልትና ዕፅዋትን አስገኘች።” </a:t>
            </a:r>
            <a:endParaRPr lang="en-US" dirty="0"/>
          </a:p>
          <a:p>
            <a:pPr algn="just">
              <a:lnSpc>
                <a:spcPct val="170000"/>
              </a:lnSpc>
            </a:pPr>
            <a:r>
              <a:rPr lang="am-ET" dirty="0"/>
              <a:t>በዚሁ መሰረት ከባሕር ውኃ አደር ፍጥረታት፣ ከመሬት የብስ አደር እንስሳትና የሰው ልጅ ተፈጥረዋል። ዘፍ. 1:14-27</a:t>
            </a:r>
            <a:endParaRPr lang="en-US" dirty="0"/>
          </a:p>
        </p:txBody>
      </p:sp>
    </p:spTree>
    <p:extLst>
      <p:ext uri="{BB962C8B-B14F-4D97-AF65-F5344CB8AC3E}">
        <p14:creationId xmlns:p14="http://schemas.microsoft.com/office/powerpoint/2010/main" val="34877090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990"/>
            <a:ext cx="8229600" cy="1143000"/>
          </a:xfrm>
        </p:spPr>
        <p:txBody>
          <a:bodyPr>
            <a:normAutofit fontScale="90000"/>
          </a:bodyPr>
          <a:lstStyle/>
          <a:p>
            <a:br>
              <a:rPr lang="am-ET" sz="3600" b="1" dirty="0"/>
            </a:br>
            <a:br>
              <a:rPr lang="am-ET" sz="3600" b="1" dirty="0"/>
            </a:br>
            <a:r>
              <a:rPr lang="am-ET" sz="3600" b="1" dirty="0">
                <a:solidFill>
                  <a:srgbClr val="FF0000"/>
                </a:solidFill>
              </a:rPr>
              <a:t>እግዚአብሔር ሥነ ፍጥረትን ያስገኘበት ሁኔታ</a:t>
            </a:r>
            <a:br>
              <a:rPr lang="en-US" sz="3600" b="1" dirty="0">
                <a:solidFill>
                  <a:srgbClr val="FF0000"/>
                </a:solidFill>
              </a:rPr>
            </a:br>
            <a:endParaRPr lang="en-US" b="1" dirty="0">
              <a:solidFill>
                <a:srgbClr val="FF0000"/>
              </a:solidFill>
            </a:endParaRPr>
          </a:p>
        </p:txBody>
      </p:sp>
      <p:sp>
        <p:nvSpPr>
          <p:cNvPr id="3" name="Content Placeholder 2"/>
          <p:cNvSpPr>
            <a:spLocks noGrp="1"/>
          </p:cNvSpPr>
          <p:nvPr>
            <p:ph idx="1"/>
          </p:nvPr>
        </p:nvSpPr>
        <p:spPr/>
        <p:txBody>
          <a:bodyPr>
            <a:normAutofit fontScale="92500"/>
          </a:bodyPr>
          <a:lstStyle/>
          <a:p>
            <a:pPr algn="just">
              <a:lnSpc>
                <a:spcPct val="150000"/>
              </a:lnSpc>
            </a:pPr>
            <a:r>
              <a:rPr lang="am-ET" sz="2800" dirty="0"/>
              <a:t>እግዚአብሔር እምኀበ አልቦ ያስገኛቸውንም ሆነ ከተፈጠሩት ላይ የፈጠራቸውን ፍጥረታት ያስገኘበት መንገድ አለው። ይኸውም በሦስት ወገን ነው፡</a:t>
            </a:r>
            <a:endParaRPr lang="en-US" sz="2800" dirty="0"/>
          </a:p>
          <a:p>
            <a:pPr marL="0" indent="0" algn="just">
              <a:lnSpc>
                <a:spcPct val="150000"/>
              </a:lnSpc>
              <a:buNone/>
            </a:pPr>
            <a:r>
              <a:rPr lang="am-ET" sz="2800" b="1" dirty="0">
                <a:solidFill>
                  <a:srgbClr val="7030A0"/>
                </a:solidFill>
              </a:rPr>
              <a:t>ሀ. </a:t>
            </a:r>
            <a:r>
              <a:rPr lang="am-ET" sz="2800" b="1" u="sng" dirty="0">
                <a:solidFill>
                  <a:srgbClr val="7030A0"/>
                </a:solidFill>
              </a:rPr>
              <a:t>በሐልዮ</a:t>
            </a:r>
            <a:r>
              <a:rPr lang="am-ET" sz="2800" b="1" dirty="0"/>
              <a:t>፦ </a:t>
            </a:r>
            <a:r>
              <a:rPr lang="am-ET" sz="2800" dirty="0"/>
              <a:t>ሐልዮ ማለት ማሰብ ሐሳብ ማለት ነው። በኅሊናው ብቻ አስቦ በመፍቀድ በሥልጣኑ ያስገኛቸው ናቸው።  </a:t>
            </a:r>
          </a:p>
          <a:p>
            <a:pPr algn="just">
              <a:lnSpc>
                <a:spcPct val="150000"/>
              </a:lnSpc>
            </a:pPr>
            <a:r>
              <a:rPr lang="am-ET" sz="2800" dirty="0"/>
              <a:t>በሐልዮ ያስገኛቸው ፍጥረታት </a:t>
            </a:r>
            <a:r>
              <a:rPr lang="am-ET" sz="2800" dirty="0">
                <a:solidFill>
                  <a:srgbClr val="FF0000"/>
                </a:solidFill>
              </a:rPr>
              <a:t>ሰባት</a:t>
            </a:r>
            <a:r>
              <a:rPr lang="am-ET" sz="2800" dirty="0"/>
              <a:t> ናቸው። </a:t>
            </a:r>
            <a:r>
              <a:rPr lang="am-ET" sz="2800" b="1" dirty="0">
                <a:solidFill>
                  <a:srgbClr val="0070C0"/>
                </a:solidFill>
              </a:rPr>
              <a:t>አራቱ ባሕርያተ ሥጋ፣ ጨለማ፣ ሰባቱ ሰማያትና መላእክት</a:t>
            </a:r>
            <a:r>
              <a:rPr lang="am-ET" sz="2800" dirty="0"/>
              <a:t> ናቸው</a:t>
            </a:r>
            <a:endParaRPr lang="en-US" sz="2800" dirty="0"/>
          </a:p>
          <a:p>
            <a:pPr algn="just">
              <a:lnSpc>
                <a:spcPct val="150000"/>
              </a:lnSpc>
            </a:pPr>
            <a:endParaRPr lang="en-US" sz="2800" dirty="0"/>
          </a:p>
        </p:txBody>
      </p:sp>
    </p:spTree>
    <p:extLst>
      <p:ext uri="{BB962C8B-B14F-4D97-AF65-F5344CB8AC3E}">
        <p14:creationId xmlns:p14="http://schemas.microsoft.com/office/powerpoint/2010/main" val="16406721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lgn="just">
              <a:lnSpc>
                <a:spcPct val="150000"/>
              </a:lnSpc>
              <a:buNone/>
            </a:pPr>
            <a:r>
              <a:rPr lang="am-ET" sz="2800" b="1" u="sng" dirty="0">
                <a:solidFill>
                  <a:srgbClr val="7030A0"/>
                </a:solidFill>
              </a:rPr>
              <a:t>ለ. በነቢብ (መናገር)</a:t>
            </a:r>
            <a:r>
              <a:rPr lang="am-ET" sz="2800" b="1" dirty="0">
                <a:solidFill>
                  <a:srgbClr val="7030A0"/>
                </a:solidFill>
              </a:rPr>
              <a:t> </a:t>
            </a:r>
          </a:p>
          <a:p>
            <a:pPr algn="just">
              <a:lnSpc>
                <a:spcPct val="150000"/>
              </a:lnSpc>
            </a:pPr>
            <a:r>
              <a:rPr lang="am-ET" sz="2800" dirty="0"/>
              <a:t>ቃል በማሰማት፣ በመናገር ወይም በአንደበት ቃል</a:t>
            </a:r>
            <a:r>
              <a:rPr lang="am-ET" sz="2800" b="1" dirty="0">
                <a:solidFill>
                  <a:srgbClr val="7030A0"/>
                </a:solidFill>
              </a:rPr>
              <a:t> </a:t>
            </a:r>
            <a:r>
              <a:rPr lang="am-ET" sz="2800" dirty="0"/>
              <a:t> በማዘዝ ብቻ የፈጠራቸው ፍጥረታት ናቸው። </a:t>
            </a:r>
          </a:p>
          <a:p>
            <a:pPr algn="just">
              <a:lnSpc>
                <a:spcPct val="150000"/>
              </a:lnSpc>
            </a:pPr>
            <a:r>
              <a:rPr lang="am-ET" sz="2800" dirty="0"/>
              <a:t>እነዚህም በቁጠር </a:t>
            </a:r>
            <a:r>
              <a:rPr lang="am-ET" sz="2800" b="1" dirty="0">
                <a:solidFill>
                  <a:srgbClr val="7030A0"/>
                </a:solidFill>
              </a:rPr>
              <a:t>14 </a:t>
            </a:r>
            <a:r>
              <a:rPr lang="am-ET" sz="2800" dirty="0"/>
              <a:t>ናቸው። </a:t>
            </a:r>
            <a:r>
              <a:rPr lang="am-ET" sz="2800" dirty="0">
                <a:solidFill>
                  <a:srgbClr val="FF0000"/>
                </a:solidFill>
              </a:rPr>
              <a:t>ብርሃን፣</a:t>
            </a:r>
            <a:r>
              <a:rPr lang="am-ET" sz="2800" dirty="0"/>
              <a:t> </a:t>
            </a:r>
            <a:r>
              <a:rPr lang="am-ET" sz="2800" b="1" dirty="0">
                <a:solidFill>
                  <a:srgbClr val="FFC000"/>
                </a:solidFill>
              </a:rPr>
              <a:t>ፀሐይ</a:t>
            </a:r>
            <a:r>
              <a:rPr lang="am-ET" sz="2800" dirty="0"/>
              <a:t>፣ </a:t>
            </a:r>
            <a:r>
              <a:rPr lang="am-ET" sz="2800" b="1" dirty="0">
                <a:solidFill>
                  <a:srgbClr val="92D050"/>
                </a:solidFill>
              </a:rPr>
              <a:t>ጠፈር፣</a:t>
            </a:r>
            <a:r>
              <a:rPr lang="am-ET" sz="2800" dirty="0"/>
              <a:t> </a:t>
            </a:r>
            <a:r>
              <a:rPr lang="am-ET" sz="2800" b="1" dirty="0">
                <a:solidFill>
                  <a:srgbClr val="002060"/>
                </a:solidFill>
              </a:rPr>
              <a:t>ጨረቃ፣ አዝርእት፣ ከዋክብት፣ አትክልት፣ ውኃ አደር የሆኑ እንስሳት አራዊት አዕዋፍ፣ ዕፅዋት፣ የብስ አደር የሆኑ እንስሳት፣ አራዊት፣ አዕዋፍ</a:t>
            </a:r>
            <a:endParaRPr lang="en-US" sz="2800" b="1" dirty="0">
              <a:solidFill>
                <a:srgbClr val="002060"/>
              </a:solidFill>
            </a:endParaRPr>
          </a:p>
        </p:txBody>
      </p:sp>
    </p:spTree>
    <p:extLst>
      <p:ext uri="{BB962C8B-B14F-4D97-AF65-F5344CB8AC3E}">
        <p14:creationId xmlns:p14="http://schemas.microsoft.com/office/powerpoint/2010/main" val="173610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just">
              <a:lnSpc>
                <a:spcPct val="150000"/>
              </a:lnSpc>
              <a:buNone/>
            </a:pPr>
            <a:r>
              <a:rPr lang="am-ET" sz="2800" b="1" u="sng" dirty="0">
                <a:solidFill>
                  <a:srgbClr val="7030A0"/>
                </a:solidFill>
              </a:rPr>
              <a:t>ሐ. በገቢር (በሥራ)</a:t>
            </a:r>
            <a:r>
              <a:rPr lang="am-ET" sz="2800" b="1" dirty="0">
                <a:solidFill>
                  <a:srgbClr val="7030A0"/>
                </a:solidFill>
              </a:rPr>
              <a:t>፦ </a:t>
            </a:r>
            <a:r>
              <a:rPr lang="am-ET" sz="2800" dirty="0"/>
              <a:t>አዳምን ነው።</a:t>
            </a:r>
            <a:endParaRPr lang="en-US" sz="2800" dirty="0"/>
          </a:p>
          <a:p>
            <a:pPr algn="just">
              <a:lnSpc>
                <a:spcPct val="150000"/>
              </a:lnSpc>
            </a:pPr>
            <a:r>
              <a:rPr lang="am-ET" sz="2800" dirty="0"/>
              <a:t>መዝ. 118:73 “እጆችህ ሰሩኝ አበጃጁኝም” በማለት ሰው በእግዚአብሔር እጅ በገቢር መፈጠሩን ገልጧል። </a:t>
            </a:r>
            <a:endParaRPr lang="en-US" sz="2800" dirty="0"/>
          </a:p>
          <a:p>
            <a:pPr algn="just">
              <a:lnSpc>
                <a:spcPct val="150000"/>
              </a:lnSpc>
            </a:pPr>
            <a:r>
              <a:rPr lang="am-ET" sz="2800" b="1" dirty="0">
                <a:solidFill>
                  <a:srgbClr val="002060"/>
                </a:solidFill>
              </a:rPr>
              <a:t>በነቢብ፣ በገቢር፣ በሐልዮ ሥነ ፍጥረትን ማስገኘቱ </a:t>
            </a:r>
            <a:r>
              <a:rPr lang="am-ET" sz="2800" b="1" dirty="0">
                <a:solidFill>
                  <a:srgbClr val="FF0000"/>
                </a:solidFill>
              </a:rPr>
              <a:t>በሁሉም መንገድ የወደደውን ማድረግ የሚቻለው </a:t>
            </a:r>
            <a:r>
              <a:rPr lang="am-ET" sz="2800" b="1" dirty="0">
                <a:solidFill>
                  <a:srgbClr val="002060"/>
                </a:solidFill>
              </a:rPr>
              <a:t>መሆኑን እንረዳለን።</a:t>
            </a:r>
            <a:endParaRPr lang="en-US" sz="2800" b="1" dirty="0">
              <a:solidFill>
                <a:srgbClr val="002060"/>
              </a:solidFill>
            </a:endParaRPr>
          </a:p>
          <a:p>
            <a:pPr>
              <a:lnSpc>
                <a:spcPct val="150000"/>
              </a:lnSpc>
            </a:pPr>
            <a:endParaRPr lang="en-US" sz="2800" dirty="0"/>
          </a:p>
        </p:txBody>
      </p:sp>
    </p:spTree>
    <p:extLst>
      <p:ext uri="{BB962C8B-B14F-4D97-AF65-F5344CB8AC3E}">
        <p14:creationId xmlns:p14="http://schemas.microsoft.com/office/powerpoint/2010/main" val="1479253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am-ET" b="1" dirty="0"/>
          </a:p>
          <a:p>
            <a:pPr marL="0" indent="0">
              <a:buNone/>
            </a:pPr>
            <a:endParaRPr lang="am-ET" b="1" dirty="0"/>
          </a:p>
          <a:p>
            <a:pPr marL="0" indent="0">
              <a:buNone/>
            </a:pPr>
            <a:endParaRPr lang="am-ET" b="1" dirty="0"/>
          </a:p>
          <a:p>
            <a:pPr marL="0" indent="0" algn="ctr">
              <a:buNone/>
            </a:pPr>
            <a:r>
              <a:rPr lang="am-ET" sz="6000" b="1" dirty="0">
                <a:solidFill>
                  <a:srgbClr val="002060"/>
                </a:solidFill>
              </a:rPr>
              <a:t>የስድስቱ ቀናት ፍጥረታት</a:t>
            </a:r>
            <a:endParaRPr lang="en-US" sz="6000" dirty="0">
              <a:solidFill>
                <a:srgbClr val="002060"/>
              </a:solidFill>
            </a:endParaRPr>
          </a:p>
        </p:txBody>
      </p:sp>
    </p:spTree>
    <p:extLst>
      <p:ext uri="{BB962C8B-B14F-4D97-AF65-F5344CB8AC3E}">
        <p14:creationId xmlns:p14="http://schemas.microsoft.com/office/powerpoint/2010/main" val="9542074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am-ET" sz="3600" b="1" dirty="0">
                <a:solidFill>
                  <a:srgbClr val="FF0000"/>
                </a:solidFill>
              </a:rPr>
            </a:br>
            <a:r>
              <a:rPr lang="am-ET" sz="3600" b="1" dirty="0">
                <a:solidFill>
                  <a:srgbClr val="FF0000"/>
                </a:solidFill>
              </a:rPr>
              <a:t>ለውይይት የሚቀርብ</a:t>
            </a:r>
            <a:endParaRPr lang="en-US" sz="3600" b="1"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am-ET" sz="2800" dirty="0"/>
              <a:t>አንዳንድ ሰዎች እግዚአብሔር መላውን ሥነ ፍጥረት በአንዲት ቀን ፈጠረ፤ ነገር ግን ሙሴ የሥነ ፍጥረትን ታሪክ ሲፅፍ ስድስት ቀናትን የዘረዘረበት ምክንያት የእግዚአብሔርን ጥበብ፣ አስደናቂ ዝግጅቱንና ሥነ ሥርዓቱን ለማሳየት ነው ይላሉ። ይህ እንዴት ይታያል</a:t>
            </a:r>
            <a:endParaRPr lang="en-US" sz="2800" dirty="0"/>
          </a:p>
          <a:p>
            <a:pPr algn="just">
              <a:lnSpc>
                <a:spcPct val="150000"/>
              </a:lnSpc>
            </a:pPr>
            <a:r>
              <a:rPr lang="am-ET" sz="2800" dirty="0"/>
              <a:t>እግዚአብሔር የፍጥረትን ንጥረ ነገሮች ከፈጠረ በኋላ በሚቀትሉት ቀናት ሥነ ሥርዓት እንዲይዙ አደረገ የሚሉ አሉ?</a:t>
            </a:r>
          </a:p>
          <a:p>
            <a:pPr algn="just">
              <a:lnSpc>
                <a:spcPct val="150000"/>
              </a:lnSpc>
            </a:pPr>
            <a:r>
              <a:rPr lang="am-ET" sz="2800" dirty="0"/>
              <a:t>የከብል ህግ ምን ይላል? ምንስ ምላሽ አለን?  </a:t>
            </a:r>
            <a:endParaRPr lang="en-US" sz="2800" dirty="0"/>
          </a:p>
          <a:p>
            <a:pPr algn="just">
              <a:lnSpc>
                <a:spcPct val="150000"/>
              </a:lnSpc>
            </a:pPr>
            <a:endParaRPr lang="en-US" sz="2800" dirty="0"/>
          </a:p>
        </p:txBody>
      </p:sp>
    </p:spTree>
    <p:extLst>
      <p:ext uri="{BB962C8B-B14F-4D97-AF65-F5344CB8AC3E}">
        <p14:creationId xmlns:p14="http://schemas.microsoft.com/office/powerpoint/2010/main" val="2515979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am-ET" sz="2800" dirty="0">
                <a:solidFill>
                  <a:prstClr val="black"/>
                </a:solidFill>
              </a:rPr>
              <a:t>ሦስተኛም ሥነ ፍጥረት እንደተፈጠሩባቸው የተጠቀሱት ስድስት ዕለታት ቀናት ሳይሆኑ በብዙ ሺህ ዘመን የሚቆጠሩ ዓመታት ናቸው የሚሉም አሉ። ለዚህም “እግዚአብሔር ሰማይንና ምድርን ባደረገ ቀን በተፈጠሩ ጊዜ የሰማይና የምድር ልደት ይህ ነው።” ተብሎ የተጠቀሰውን “ቀን፣ ጊዜ” የሚያሳዩት አንድን ቀን 24 ሰዓታት ስፍር ያለውን ዕለት ሳይሆን በመቶና በሺህ ለሚቆጠሩ ዓመቶች የተሰጠ ቃል ሊሆን ይችላል ባዮች ናቸው።</a:t>
            </a:r>
            <a:endParaRPr lang="en-US" sz="3600" dirty="0"/>
          </a:p>
        </p:txBody>
      </p:sp>
    </p:spTree>
    <p:extLst>
      <p:ext uri="{BB962C8B-B14F-4D97-AF65-F5344CB8AC3E}">
        <p14:creationId xmlns:p14="http://schemas.microsoft.com/office/powerpoint/2010/main" val="3444131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am-ET" sz="4000" b="1" dirty="0">
                <a:solidFill>
                  <a:srgbClr val="FF0000"/>
                </a:solidFill>
              </a:rPr>
              <a:t>የዕለተ እሑድ ፍጥረታት</a:t>
            </a:r>
            <a:endParaRPr lang="en-US" sz="4000" dirty="0">
              <a:solidFill>
                <a:srgbClr val="FF0000"/>
              </a:solidFill>
            </a:endParaRPr>
          </a:p>
        </p:txBody>
      </p:sp>
      <p:sp>
        <p:nvSpPr>
          <p:cNvPr id="3" name="Content Placeholder 2"/>
          <p:cNvSpPr>
            <a:spLocks noGrp="1"/>
          </p:cNvSpPr>
          <p:nvPr>
            <p:ph idx="1"/>
          </p:nvPr>
        </p:nvSpPr>
        <p:spPr>
          <a:xfrm>
            <a:off x="457200" y="1447800"/>
            <a:ext cx="8229600" cy="4692011"/>
          </a:xfrm>
        </p:spPr>
        <p:txBody>
          <a:bodyPr>
            <a:normAutofit fontScale="92500" lnSpcReduction="10000"/>
          </a:bodyPr>
          <a:lstStyle/>
          <a:p>
            <a:pPr marL="0" indent="0" algn="just">
              <a:buNone/>
            </a:pPr>
            <a:r>
              <a:rPr lang="am-ET" b="1" dirty="0">
                <a:solidFill>
                  <a:srgbClr val="002060"/>
                </a:solidFill>
                <a:cs typeface="Times New Roman" panose="02020603050405020304" pitchFamily="18" charset="0"/>
              </a:rPr>
              <a:t>ቅዳሜ ለእሑድ አጥቢያ በጊዜ ሠርክ (በመጀመርያው ሰዓተ ሌሊት)፦ </a:t>
            </a:r>
          </a:p>
          <a:p>
            <a:pPr algn="just">
              <a:buFontTx/>
              <a:buChar char="-"/>
            </a:pPr>
            <a:r>
              <a:rPr lang="am-ET" dirty="0">
                <a:cs typeface="Times New Roman" panose="02020603050405020304" pitchFamily="18" charset="0"/>
              </a:rPr>
              <a:t>በዕለተ እሑድ ሰባት ፍጥረታትን ፈጠረ (አራቱ ባሕርያትን፣ ሰማያትን፣ መላእክትን፣ ጨለማን)</a:t>
            </a:r>
          </a:p>
          <a:p>
            <a:pPr algn="just">
              <a:buFontTx/>
              <a:buChar char="-"/>
            </a:pPr>
            <a:r>
              <a:rPr lang="am-ET" dirty="0">
                <a:cs typeface="Times New Roman" panose="02020603050405020304" pitchFamily="18" charset="0"/>
              </a:rPr>
              <a:t>በባሕርዩ አራት ነገሮች አሉብኝ ሲል አራቱን ባሕርያት ፈጠረ፤ አራቱ ነገሮችም</a:t>
            </a:r>
          </a:p>
          <a:p>
            <a:pPr lvl="1" algn="just">
              <a:buFontTx/>
              <a:buChar char="-"/>
            </a:pPr>
            <a:r>
              <a:rPr lang="am-ET" dirty="0">
                <a:cs typeface="Times New Roman" panose="02020603050405020304" pitchFamily="18" charset="0"/>
              </a:rPr>
              <a:t>ኃያልነት</a:t>
            </a:r>
          </a:p>
          <a:p>
            <a:pPr lvl="1" algn="just">
              <a:buFontTx/>
              <a:buChar char="-"/>
            </a:pPr>
            <a:r>
              <a:rPr lang="am-ET" dirty="0">
                <a:cs typeface="Times New Roman" panose="02020603050405020304" pitchFamily="18" charset="0"/>
              </a:rPr>
              <a:t>ፈታሒነት (ፈራጅ)</a:t>
            </a:r>
          </a:p>
          <a:p>
            <a:pPr lvl="1" algn="just">
              <a:buFontTx/>
              <a:buChar char="-"/>
            </a:pPr>
            <a:r>
              <a:rPr lang="am-ET" dirty="0">
                <a:cs typeface="Times New Roman" panose="02020603050405020304" pitchFamily="18" charset="0"/>
              </a:rPr>
              <a:t>መንጽሒነት (የሚያነፃ)</a:t>
            </a:r>
          </a:p>
          <a:p>
            <a:pPr lvl="1" algn="just">
              <a:buFontTx/>
              <a:buChar char="-"/>
            </a:pPr>
            <a:r>
              <a:rPr lang="am-ET" dirty="0">
                <a:cs typeface="Times New Roman" panose="02020603050405020304" pitchFamily="18" charset="0"/>
              </a:rPr>
              <a:t>ባዕልነት (ባለጸጋነት)</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7492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am-ET" sz="2400" dirty="0">
                <a:cs typeface="Times New Roman" panose="02020603050405020304" pitchFamily="18" charset="0"/>
              </a:rPr>
              <a:t>ኃያል ነኝ ሲል እሳትን ፈጠረ፤ እሳት ኃያል ነው ውኃ ካልከለከለው ቆላውንም ደጋውንም እርጡብንም ደረቁንም ልብላ ቢል ይቻለዋል። እንደዚሁም ሁሉ ጌታ ከሃሊነቱ ካልከለከለው ታላቁንም፣ ታናሹንም፣ ክፉውንም ፣ መልካሙንም አንድ ጊዜ ላጥፋ ቢል ይቻለዋልና</a:t>
            </a:r>
          </a:p>
          <a:p>
            <a:pPr algn="just"/>
            <a:r>
              <a:rPr lang="am-ET" sz="2400" dirty="0">
                <a:cs typeface="Times New Roman" panose="02020603050405020304" pitchFamily="18" charset="0"/>
              </a:rPr>
              <a:t>ሊሠራው </a:t>
            </a:r>
            <a:r>
              <a:rPr lang="am-ET" sz="2400" dirty="0"/>
              <a:t>ወዶ ፈቃዱ ሆኖ እግዚአብሔርን ከመሥራት ከመፈጸም የሚያግደው ነገር የለም። “እስመ አልቦ ነገር ዘይሰአኖ ለእግዚአብሔር - ለእግዚአብሔር የሚሳነው የለም፡ </a:t>
            </a:r>
            <a:endParaRPr lang="am-ET" sz="2400" dirty="0">
              <a:cs typeface="Times New Roman" panose="02020603050405020304" pitchFamily="18" charset="0"/>
            </a:endParaRPr>
          </a:p>
          <a:p>
            <a:pPr lvl="1" algn="just"/>
            <a:r>
              <a:rPr lang="am-ET" sz="2000" dirty="0">
                <a:cs typeface="Times New Roman" panose="02020603050405020304" pitchFamily="18" charset="0"/>
              </a:rPr>
              <a:t>መዝ. 7:11-12 “እግዚአብሔር የእውነት ዳኛ ነው፤ ኃይለኛም ታጋሽም ነው፤ ሁልጊዜም አይቆጣም፡፤</a:t>
            </a:r>
          </a:p>
          <a:p>
            <a:pPr algn="just"/>
            <a:r>
              <a:rPr lang="am-ET" sz="2400" dirty="0">
                <a:cs typeface="Times New Roman" panose="02020603050405020304" pitchFamily="18" charset="0"/>
              </a:rPr>
              <a:t>ፈታሒ ነኝ፡ሲል ነፋስን ፈጠረ፤ ነፋስ ፈታሒ ነው፡፤ ገለባን ከፍሬ፣ ፍሬን ከገለባ ይለያል። ጌታም ጻድቃንን ከኃጥአን፣ኃጥአንን ከጻድቃን የለያል፡፤ ማቴ. 3:12-13 </a:t>
            </a:r>
          </a:p>
          <a:p>
            <a:pPr lvl="1" algn="just"/>
            <a:r>
              <a:rPr lang="am-ET" sz="2000" dirty="0">
                <a:latin typeface="Times New Roman" panose="02020603050405020304" pitchFamily="18" charset="0"/>
                <a:cs typeface="Times New Roman" panose="02020603050405020304" pitchFamily="18" charset="0"/>
              </a:rPr>
              <a:t>“የአምር </a:t>
            </a:r>
            <a:r>
              <a:rPr lang="am-ET" sz="2000" dirty="0">
                <a:cs typeface="Times New Roman" panose="02020603050405020304" pitchFamily="18" charset="0"/>
              </a:rPr>
              <a:t>እግዚአብሔር ገቢረ ፍትህ- እግዚአብሔር ፍርድን  በማድረግ የታወቀ ነው።” መዝ. 9:16</a:t>
            </a:r>
          </a:p>
          <a:p>
            <a:pPr lvl="1" algn="just"/>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63957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am-ET" sz="2400" dirty="0">
                <a:cs typeface="Times New Roman" panose="02020603050405020304" pitchFamily="18" charset="0"/>
              </a:rPr>
              <a:t>መንጽሒ ነኝ ሲል ውኃን ፈጠረ፤ ውኃ መንጽሒ ነው። እድፍን ከአካል አካልን ከእድፍ ይለያል።እንደዚሁም ሁሉ ጌታ ነፍስን ከኃጢአት ኃጢአትንም ከነፍስ ይለያል።</a:t>
            </a:r>
          </a:p>
          <a:p>
            <a:pPr lvl="1" algn="just"/>
            <a:r>
              <a:rPr lang="am-ET" sz="2000" dirty="0">
                <a:latin typeface="Times New Roman" panose="02020603050405020304" pitchFamily="18" charset="0"/>
                <a:cs typeface="Times New Roman" panose="02020603050405020304" pitchFamily="18" charset="0"/>
              </a:rPr>
              <a:t>ወኃበነ ማየ መንጽሔ ዚአነ - ሀብተ ንጽህ ሀብተ ሕይወት የሚሆን የሚያድን ማየ ጥምቀትን አደለን።በማየ ጥምቀት ከኃጢአት አነጻን።  ት/ኅቡዓት፣ እልመስጦአጊያ 2:7</a:t>
            </a:r>
          </a:p>
          <a:p>
            <a:pPr algn="just"/>
            <a:r>
              <a:rPr lang="am-ET" sz="2400" dirty="0">
                <a:latin typeface="Times New Roman" panose="02020603050405020304" pitchFamily="18" charset="0"/>
                <a:cs typeface="Times New Roman" panose="02020603050405020304" pitchFamily="18" charset="0"/>
              </a:rPr>
              <a:t>ባዕል ነኝ ሲል መሬትን ፈጠረ፤ ሁሉ ብዕል ከመሬት ይገኛል። ዳግመኛም ምድር ከሃሊ ናት፣ የፈጠረውን ፍጥረት ሁሉ ችላ ትኖራለች፤ እንደዚሁም ሁሉ ጌታ ሁሉን ችሎ ሁሉን ታግሶ ብዕሉን ለፍጥረቱ ሁሉ ሰጥቶት ይኖራል። </a:t>
            </a:r>
          </a:p>
          <a:p>
            <a:pPr lvl="1" algn="just"/>
            <a:r>
              <a:rPr lang="am-ET" sz="2000" dirty="0">
                <a:latin typeface="Times New Roman" panose="02020603050405020304" pitchFamily="18" charset="0"/>
                <a:cs typeface="Times New Roman" panose="02020603050405020304" pitchFamily="18" charset="0"/>
              </a:rPr>
              <a:t>"ባዕል </a:t>
            </a:r>
            <a:r>
              <a:rPr lang="am-ET" sz="2000" dirty="0">
                <a:cs typeface="Times New Roman" panose="02020603050405020304" pitchFamily="18" charset="0"/>
              </a:rPr>
              <a:t>እግዚአብሔር ከሀሊ እግዚአብሔር--- ኢዮብ 13:3-4</a:t>
            </a:r>
          </a:p>
          <a:p>
            <a:pPr lvl="1" algn="just"/>
            <a:r>
              <a:rPr lang="am-ET" sz="2000" dirty="0">
                <a:latin typeface="Times New Roman" panose="02020603050405020304" pitchFamily="18" charset="0"/>
                <a:cs typeface="Times New Roman" panose="02020603050405020304" pitchFamily="18" charset="0"/>
              </a:rPr>
              <a:t>“የ</a:t>
            </a:r>
            <a:r>
              <a:rPr lang="am-ET" sz="2000" dirty="0">
                <a:cs typeface="Times New Roman" panose="02020603050405020304" pitchFamily="18" charset="0"/>
              </a:rPr>
              <a:t>እግዚአብሔርን ጥልቅ ነገር ልትመረምር ትችላለህን? ወይስ ሁሉን የሚችል አምላክን ፈጽመህ ልትመረምር ትችላለህን?  ኢዮብ 11:7-8</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58943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m-ET" dirty="0"/>
              <a:t>ቅድምናው፣ ብሕትውናው፣ ኃይሉን፣ ሁሉን ቻይነቱን ይታወቅ ዘንድ አራቱን ፍጥረታትን ፈጠረ። ኢሳ. 45:12-13</a:t>
            </a:r>
          </a:p>
          <a:p>
            <a:pPr marL="0" indent="0">
              <a:buNone/>
            </a:pPr>
            <a:endParaRPr lang="en-US" dirty="0"/>
          </a:p>
        </p:txBody>
      </p:sp>
    </p:spTree>
    <p:extLst>
      <p:ext uri="{BB962C8B-B14F-4D97-AF65-F5344CB8AC3E}">
        <p14:creationId xmlns:p14="http://schemas.microsoft.com/office/powerpoint/2010/main" val="30376752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am-ET" sz="3200" b="1" dirty="0"/>
              <a:t>የአራቱ ባሕርያት አፈጣጠር</a:t>
            </a:r>
            <a:endParaRPr lang="en-US" sz="3200" b="1" dirty="0"/>
          </a:p>
        </p:txBody>
      </p:sp>
      <p:sp>
        <p:nvSpPr>
          <p:cNvPr id="3" name="Content Placeholder 2"/>
          <p:cNvSpPr>
            <a:spLocks noGrp="1"/>
          </p:cNvSpPr>
          <p:nvPr>
            <p:ph idx="1"/>
          </p:nvPr>
        </p:nvSpPr>
        <p:spPr>
          <a:xfrm>
            <a:off x="457200" y="1066800"/>
            <a:ext cx="8229600" cy="5059363"/>
          </a:xfrm>
        </p:spPr>
        <p:txBody>
          <a:bodyPr>
            <a:normAutofit fontScale="92500"/>
          </a:bodyPr>
          <a:lstStyle/>
          <a:p>
            <a:pPr algn="just"/>
            <a:r>
              <a:rPr lang="am-ET" sz="2400" dirty="0">
                <a:cs typeface="Times New Roman" panose="02020603050405020304" pitchFamily="18" charset="0"/>
              </a:rPr>
              <a:t>በመጀመርያ ጥቂት እሳትን ፈጠረ። ከዛም ጥቂት ነፋስ፣ ከዛም ጥቂት ውኃ፣ ከዛም ጥቂት መሬት አድርጎ ፈጠረ። ይህንም ያደረገው በህሊናው ነው።</a:t>
            </a:r>
          </a:p>
          <a:p>
            <a:pPr algn="just"/>
            <a:r>
              <a:rPr lang="am-ET" sz="2400" dirty="0">
                <a:latin typeface="Times New Roman" panose="02020603050405020304" pitchFamily="18" charset="0"/>
                <a:cs typeface="Times New Roman" panose="02020603050405020304" pitchFamily="18" charset="0"/>
              </a:rPr>
              <a:t>ሌሎቹ ፍጥረታት በሙሉ የተፈጠሩት ከአራቱ ባሕርያተ ሥጋ ነው። የተፈጠሩ ፍጥረታትም ሰው ቆጥሮ ሊዘልቃቸው አይችልም። “ከፀሐይ በታች የተደረገውን ሥራ መርምሮ ያገኝ ዘንድ ለሰው እንዳይቻለው የ</a:t>
            </a:r>
            <a:r>
              <a:rPr lang="am-ET" sz="2400" dirty="0">
                <a:cs typeface="Times New Roman" panose="02020603050405020304" pitchFamily="18" charset="0"/>
              </a:rPr>
              <a:t>እግዚአብሔር ሥራ ሁሉ አየሁ፤ ሰውም ሊፈልግ እጅግ ቢደክም መርምሮ አያገኘውም። ደግሞ ጥቢብ ሰው ይህን አወቅሁ ቢል እርሱ ያገኘው ዘንድ አይችልም።” መክ. 8:17</a:t>
            </a:r>
          </a:p>
          <a:p>
            <a:pPr algn="just"/>
            <a:r>
              <a:rPr lang="am-ET" sz="2400" dirty="0">
                <a:cs typeface="Times New Roman" panose="02020603050405020304" pitchFamily="18" charset="0"/>
              </a:rPr>
              <a:t> አምስተኛ ጨለማን ፈጠረ። ስለምን ፈጠረው ቢሉ ጨለማ በዓይን አይታይም። በእጅ አይዳሰስም እንደዚሁም ሁሉ ባሕርየ መለኮቱ አይመረመርም አይተረጎምም አይደረስበትም ሲል ጨለማን ፈጠረ</a:t>
            </a:r>
          </a:p>
          <a:p>
            <a:pPr lvl="1" algn="just"/>
            <a:r>
              <a:rPr lang="am-ET" sz="2000" dirty="0">
                <a:latin typeface="Times New Roman" panose="02020603050405020304" pitchFamily="18" charset="0"/>
                <a:cs typeface="Times New Roman" panose="02020603050405020304" pitchFamily="18" charset="0"/>
              </a:rPr>
              <a:t>መሠወርያውን ጨለማ አደረገ።፡መዝ. 17:11</a:t>
            </a:r>
          </a:p>
          <a:p>
            <a:pPr lvl="1" algn="just"/>
            <a:r>
              <a:rPr lang="am-ET" sz="2000" dirty="0">
                <a:latin typeface="Times New Roman" panose="02020603050405020304" pitchFamily="18" charset="0"/>
                <a:cs typeface="Times New Roman" panose="02020603050405020304" pitchFamily="18" charset="0"/>
              </a:rPr>
              <a:t>የፍጡራንን ፈጣሪ፡የመለኮትነቱን ባሕርይ፡ፈልጎ፡ማወቅ፡በእውነትም፡ጥልቅ ነው።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964161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r>
              <a:rPr lang="am-ET" sz="2400" dirty="0"/>
              <a:t>እነዚህ አራቱ ባሕርያት ከተፈጠሩ በኋላ የተፈጠረውን ፍጥረት ሁሉ ከእነዚህ ግብር እምግብር ፈጥሮታል።</a:t>
            </a:r>
          </a:p>
          <a:p>
            <a:pPr marL="0" indent="0" algn="just">
              <a:buNone/>
            </a:pPr>
            <a:r>
              <a:rPr lang="am-ET" sz="2400" dirty="0"/>
              <a:t>“አልቦ ዘኢተፈጥረ ምንትኒ ዘእንበለ እምእሉ አርባዕቱ ጠባይዓት - ከእነዚህ ከአራቱ ባሕርያት ያልተፈጠረ አንድም ፍጥረት የለም።</a:t>
            </a:r>
          </a:p>
          <a:p>
            <a:pPr algn="just"/>
            <a:r>
              <a:rPr lang="am-ET" sz="2400" dirty="0"/>
              <a:t>እነዚህ አራቱ ባሕርያት በፈቃደ </a:t>
            </a:r>
            <a:r>
              <a:rPr lang="am-ET" sz="2400" dirty="0">
                <a:cs typeface="Times New Roman" panose="02020603050405020304" pitchFamily="18" charset="0"/>
              </a:rPr>
              <a:t>እግዚአብሔር ይጣላሉ ይሸናነፋሉ፡ መሸናነፋቸውስ እንደምን ነው ቢሉ፦</a:t>
            </a:r>
          </a:p>
          <a:p>
            <a:pPr lvl="1" algn="just"/>
            <a:r>
              <a:rPr lang="am-ET" sz="2000" dirty="0"/>
              <a:t>እሳት ውኃን ያፈላዋል፤ ውኃ እሳትን ያጠፋዋል።</a:t>
            </a:r>
          </a:p>
          <a:p>
            <a:pPr lvl="1" algn="just"/>
            <a:r>
              <a:rPr lang="am-ET" sz="2000" dirty="0"/>
              <a:t>ነፋስ መሬትን ይበትነዋል ይዘረዝረዋል፤መሬትም ነፋስን ይገድበዋል፣ ይጋርደዋል</a:t>
            </a:r>
          </a:p>
          <a:p>
            <a:pPr lvl="1" algn="just"/>
            <a:r>
              <a:rPr lang="am-ET" sz="2000" dirty="0"/>
              <a:t>  ነፋስ ውኃን ይመተዋል ያማታዋል እንደ ከበሮ ያስጮኸዋል</a:t>
            </a:r>
            <a:endParaRPr lang="en-US" sz="2000" dirty="0"/>
          </a:p>
        </p:txBody>
      </p:sp>
    </p:spTree>
    <p:extLst>
      <p:ext uri="{BB962C8B-B14F-4D97-AF65-F5344CB8AC3E}">
        <p14:creationId xmlns:p14="http://schemas.microsoft.com/office/powerpoint/2010/main" val="13082074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am-ET" sz="2800" dirty="0"/>
              <a:t>እነዚህንም አራቱን ባሕርያት ለማስታረቅ ለማዛመድ ሦስት ሦስት ግብር ያላቸው እያደረገ ፈጥሯቸዋል ኩፋሌ 2:17</a:t>
            </a:r>
          </a:p>
          <a:p>
            <a:pPr algn="just"/>
            <a:r>
              <a:rPr lang="am-ET" sz="2800" b="1" u="sng" dirty="0"/>
              <a:t>የእሳት ግብሩ- </a:t>
            </a:r>
            <a:r>
              <a:rPr lang="am-ET" sz="2800" dirty="0"/>
              <a:t>ብሩህነት፤ ሞቃትነት፣ ደረቅነት</a:t>
            </a:r>
          </a:p>
          <a:p>
            <a:pPr algn="just"/>
            <a:r>
              <a:rPr lang="am-ET" sz="2800" dirty="0"/>
              <a:t>የነፋስ ግብሩ- ሞቃትነት፣ ቀዝቃዛነት፣ ጥቁርነት</a:t>
            </a:r>
          </a:p>
          <a:p>
            <a:pPr algn="just"/>
            <a:r>
              <a:rPr lang="am-ET" sz="2800" dirty="0"/>
              <a:t>የውኃ ግብሩ- ብሩህነት ርጥበነት፣ ቀዝቃዛነት ነው። </a:t>
            </a:r>
          </a:p>
          <a:p>
            <a:pPr algn="just"/>
            <a:r>
              <a:rPr lang="am-ET" sz="2800" dirty="0"/>
              <a:t>የመሬት ግብሩ- ደረቅነት፣ ጥቁርነት፣ ርጥብነት (መቀዝቀዝ፣ ቆሪርነት) ነው።</a:t>
            </a:r>
          </a:p>
          <a:p>
            <a:pPr marL="0" indent="0" algn="just">
              <a:buNone/>
            </a:pPr>
            <a:endParaRPr lang="en-US" sz="2800" dirty="0"/>
          </a:p>
        </p:txBody>
      </p:sp>
    </p:spTree>
    <p:extLst>
      <p:ext uri="{BB962C8B-B14F-4D97-AF65-F5344CB8AC3E}">
        <p14:creationId xmlns:p14="http://schemas.microsoft.com/office/powerpoint/2010/main" val="23827932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lvl="0" indent="0" algn="just">
              <a:buNone/>
            </a:pPr>
            <a:r>
              <a:rPr lang="am-ET" sz="2400" dirty="0">
                <a:solidFill>
                  <a:prstClr val="black"/>
                </a:solidFill>
              </a:rPr>
              <a:t>እነዚህንም ሲያስታርቃቸው፦ </a:t>
            </a:r>
          </a:p>
          <a:p>
            <a:pPr algn="just"/>
            <a:r>
              <a:rPr lang="am-ET" sz="2400" dirty="0"/>
              <a:t>እሳትን በሙቀቱ ከነፋስ ጋር፣ በብሩህነቱ ከውኃ ጋር፣ በደረቅነቱ ከመሬት ጋር፣ አዋሕዶ አስማምቶ ትቶታል።</a:t>
            </a:r>
          </a:p>
          <a:p>
            <a:pPr algn="just"/>
            <a:r>
              <a:rPr lang="am-ET" sz="2400" dirty="0"/>
              <a:t>ነፋስንም በሙቀቱ ከእሳት ጋር፣ በቀዝቃዛነቱ ከውኃ ጋር፣ በጥቁርነቱ ከመሬት ጋር አዋሕዶ አስማምቶ ትቶታል።</a:t>
            </a:r>
          </a:p>
          <a:p>
            <a:pPr algn="just"/>
            <a:r>
              <a:rPr lang="am-ET" sz="2400" dirty="0"/>
              <a:t>ውኃንም በብሩህነቱ ከእሳት ጋር፣ በቀዝቃዛነቱ ከነፋስ ጋር፣ በርጥበቱ ከመሬት ጋር፣ አዋሕዶ አስማምቶ ትቶታል።</a:t>
            </a:r>
          </a:p>
          <a:p>
            <a:pPr algn="just"/>
            <a:r>
              <a:rPr lang="am-ET" sz="2400" dirty="0"/>
              <a:t>መሬትንም በደረቅነቱ ከእሳት ጋር፣ በጥቁርነቱ ከነፋስ ጋር፣ በርጥበቱ ከውኃ ጋር አዛምዶ አዋህዶ ትቷቸዋል።</a:t>
            </a:r>
          </a:p>
          <a:p>
            <a:pPr marL="0" indent="0" algn="just">
              <a:buNone/>
            </a:pPr>
            <a:r>
              <a:rPr lang="am-ET" sz="2400" dirty="0"/>
              <a:t>“</a:t>
            </a:r>
            <a:r>
              <a:rPr lang="am-ET" sz="2400" b="1" dirty="0"/>
              <a:t>ወገብረ እግዚአብሔር አርባዕተ ዘመደ- </a:t>
            </a:r>
            <a:r>
              <a:rPr lang="am-ET" sz="2400" dirty="0"/>
              <a:t>እግዚአብሔር አራቱ ባሕርያትን አዛመደ አዋሐደ ማለትም በየራሳቸው ሦስት ሦስት ግብር ያላቸው እያደረገ አስማምቶ ፈጠረ ማለት ነው። የአራቱ ባሕርያት የአራቱ ጠባይዓት ሥነ ፍጥረት አፈጣጠር፡ይህ ነው።</a:t>
            </a:r>
            <a:endParaRPr lang="en-US" sz="2400" dirty="0"/>
          </a:p>
        </p:txBody>
      </p:sp>
    </p:spTree>
    <p:extLst>
      <p:ext uri="{BB962C8B-B14F-4D97-AF65-F5344CB8AC3E}">
        <p14:creationId xmlns:p14="http://schemas.microsoft.com/office/powerpoint/2010/main" val="23279040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pPr>
            <a:r>
              <a:rPr lang="am-ET" sz="2800" dirty="0"/>
              <a:t>ውኃ፣ ነፋስና መሬት ሲጣሉ እሳት ከነፋስ ውዑይነት፣ ከውኃ ብሩህነትን፣ ከመሬት ይቡስነትን ወስዶ ያስታርቃቸዋል።</a:t>
            </a:r>
          </a:p>
          <a:p>
            <a:pPr algn="just">
              <a:lnSpc>
                <a:spcPct val="150000"/>
              </a:lnSpc>
            </a:pPr>
            <a:r>
              <a:rPr lang="am-ET" sz="2800" dirty="0"/>
              <a:t>በሌላም በኩል ነፋስና መሬት ጥለኞች ናቸው። ነገር ግን ውኃ ከነፋስ ርጡብነትን፣ ከመሬት ቆሪርነትን ወስዶ ያስማማቸዋል። በዚህም ተስማምተው ይኖራሉ።</a:t>
            </a:r>
            <a:endParaRPr lang="en-US" sz="2800" dirty="0"/>
          </a:p>
        </p:txBody>
      </p:sp>
    </p:spTree>
    <p:extLst>
      <p:ext uri="{BB962C8B-B14F-4D97-AF65-F5344CB8AC3E}">
        <p14:creationId xmlns:p14="http://schemas.microsoft.com/office/powerpoint/2010/main" val="132788470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m-ET" sz="2800" b="1" dirty="0">
                <a:solidFill>
                  <a:srgbClr val="7030A0"/>
                </a:solidFill>
              </a:rPr>
              <a:t>ዕለተ እሑድ ከሁለተኛው እስከ ዘጠነኛው ሰዓተ ሌሊት </a:t>
            </a:r>
            <a:endParaRPr lang="en-US" sz="2800" b="1" dirty="0">
              <a:solidFill>
                <a:srgbClr val="7030A0"/>
              </a:solidFill>
            </a:endParaRPr>
          </a:p>
        </p:txBody>
      </p:sp>
      <p:sp>
        <p:nvSpPr>
          <p:cNvPr id="3" name="Content Placeholder 2"/>
          <p:cNvSpPr>
            <a:spLocks noGrp="1"/>
          </p:cNvSpPr>
          <p:nvPr>
            <p:ph idx="1"/>
          </p:nvPr>
        </p:nvSpPr>
        <p:spPr/>
        <p:txBody>
          <a:bodyPr>
            <a:normAutofit/>
          </a:bodyPr>
          <a:lstStyle/>
          <a:p>
            <a:pPr algn="just">
              <a:lnSpc>
                <a:spcPct val="150000"/>
              </a:lnSpc>
            </a:pPr>
            <a:r>
              <a:rPr lang="am-ET" sz="2800" b="1" dirty="0">
                <a:solidFill>
                  <a:srgbClr val="FF0000"/>
                </a:solidFill>
              </a:rPr>
              <a:t>ከሁለተኛው ሰዓተ ሌሊት </a:t>
            </a:r>
            <a:r>
              <a:rPr lang="am-ET" sz="2800" dirty="0"/>
              <a:t>እስከ </a:t>
            </a:r>
            <a:r>
              <a:rPr lang="am-ET" sz="2800" b="1" dirty="0">
                <a:solidFill>
                  <a:srgbClr val="FF0000"/>
                </a:solidFill>
              </a:rPr>
              <a:t>ዘጠነኛው ሰዓተ ሌሊት </a:t>
            </a:r>
            <a:r>
              <a:rPr lang="am-ET" sz="2800" dirty="0"/>
              <a:t>ከእሳት ዋዕዩን (ሙቀቱን፣ ማቃጠሉን) ትቶ ብርሃኑን ነስቶ (ወስዶ) </a:t>
            </a:r>
            <a:r>
              <a:rPr lang="am-ET" sz="2800" dirty="0">
                <a:solidFill>
                  <a:srgbClr val="FF0000"/>
                </a:solidFill>
              </a:rPr>
              <a:t>ሰባቱን ሰማያት </a:t>
            </a:r>
            <a:r>
              <a:rPr lang="am-ET" sz="2800" dirty="0"/>
              <a:t>ፈጠራቸው። ሰባቱ ሰማያት የሚባሉትም </a:t>
            </a:r>
            <a:r>
              <a:rPr lang="am-ET" sz="2800" b="1" dirty="0">
                <a:solidFill>
                  <a:srgbClr val="7030A0"/>
                </a:solidFill>
              </a:rPr>
              <a:t>ሰማይ ውዱድ፣ መንበረ ስብሐት፣ ጽርሐ አርያም፣ ኢዮር፣ ራማ፣ ኤረርና ኢዮርሳሌም ሰማያዊት </a:t>
            </a:r>
            <a:r>
              <a:rPr lang="am-ET" sz="2800" dirty="0"/>
              <a:t>ናቸው</a:t>
            </a:r>
          </a:p>
        </p:txBody>
      </p:sp>
    </p:spTree>
    <p:extLst>
      <p:ext uri="{BB962C8B-B14F-4D97-AF65-F5344CB8AC3E}">
        <p14:creationId xmlns:p14="http://schemas.microsoft.com/office/powerpoint/2010/main" val="395965629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marL="0" indent="0" algn="just">
              <a:lnSpc>
                <a:spcPct val="150000"/>
              </a:lnSpc>
              <a:buNone/>
            </a:pPr>
            <a:r>
              <a:rPr lang="am-ET" sz="3000" b="1" dirty="0">
                <a:solidFill>
                  <a:srgbClr val="7030A0"/>
                </a:solidFill>
              </a:rPr>
              <a:t>እግዚአብሔር በሁለተኛው ሰዓተ ሌሊት፦ </a:t>
            </a:r>
          </a:p>
          <a:p>
            <a:pPr algn="just">
              <a:lnSpc>
                <a:spcPct val="150000"/>
              </a:lnSpc>
            </a:pPr>
            <a:r>
              <a:rPr lang="am-ET" sz="2800" dirty="0"/>
              <a:t>ይህችን እሳት ከነውዕየቷ ከፍሎ አውጥቶ ከምሥራቅ እስከ ምዕራብ፣ ከሰሜን እስከ ደቡብ ጎዝጉዞ ዘረጋ አነጠፈ።</a:t>
            </a:r>
          </a:p>
          <a:p>
            <a:pPr algn="just">
              <a:lnSpc>
                <a:spcPct val="150000"/>
              </a:lnSpc>
            </a:pPr>
            <a:r>
              <a:rPr lang="am-ET" sz="2800" dirty="0"/>
              <a:t>ይህም ኪሩቤል የተሸከሙት የሥላሴ ዙፋን </a:t>
            </a:r>
            <a:r>
              <a:rPr lang="am-ET" sz="2800" b="1" dirty="0">
                <a:solidFill>
                  <a:srgbClr val="7030A0"/>
                </a:solidFill>
              </a:rPr>
              <a:t>ሰማይ ውዱድ</a:t>
            </a:r>
            <a:r>
              <a:rPr lang="am-ET" sz="2800" dirty="0"/>
              <a:t> ነው።ሕዝ. 10:19-20</a:t>
            </a:r>
          </a:p>
          <a:p>
            <a:pPr>
              <a:lnSpc>
                <a:spcPct val="150000"/>
              </a:lnSpc>
            </a:pPr>
            <a:endParaRPr lang="en-US" sz="2800" dirty="0"/>
          </a:p>
        </p:txBody>
      </p:sp>
    </p:spTree>
    <p:extLst>
      <p:ext uri="{BB962C8B-B14F-4D97-AF65-F5344CB8AC3E}">
        <p14:creationId xmlns:p14="http://schemas.microsoft.com/office/powerpoint/2010/main" val="398306581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20000"/>
          </a:bodyPr>
          <a:lstStyle/>
          <a:p>
            <a:pPr marL="0" indent="0" algn="just">
              <a:buNone/>
            </a:pPr>
            <a:r>
              <a:rPr lang="am-ET" b="1" dirty="0">
                <a:solidFill>
                  <a:srgbClr val="7030A0"/>
                </a:solidFill>
                <a:cs typeface="Times New Roman" panose="02020603050405020304" pitchFamily="18" charset="0"/>
              </a:rPr>
              <a:t>እግዚአብሔር በሦስተኛው ሰዓተ ሌሊት፦</a:t>
            </a:r>
          </a:p>
          <a:p>
            <a:pPr algn="just"/>
            <a:r>
              <a:rPr lang="am-ET" dirty="0">
                <a:solidFill>
                  <a:srgbClr val="FF0000"/>
                </a:solidFill>
              </a:rPr>
              <a:t>ሰማይ ውዱድን እንደ መሰረት አድርጎ መንበረ ስብሐትን በላይ ሠራ። </a:t>
            </a:r>
            <a:endParaRPr lang="am-ET" b="1" dirty="0">
              <a:solidFill>
                <a:srgbClr val="7030A0"/>
              </a:solidFill>
              <a:cs typeface="Times New Roman" panose="02020603050405020304" pitchFamily="18" charset="0"/>
            </a:endParaRPr>
          </a:p>
          <a:p>
            <a:pPr algn="just"/>
            <a:r>
              <a:rPr lang="am-ET" b="1" dirty="0">
                <a:solidFill>
                  <a:srgbClr val="7030A0"/>
                </a:solidFill>
                <a:cs typeface="Times New Roman" panose="02020603050405020304" pitchFamily="18" charset="0"/>
              </a:rPr>
              <a:t>መንበረ ስብሐት አሠራሯ፦</a:t>
            </a:r>
          </a:p>
          <a:p>
            <a:pPr lvl="1" algn="just"/>
            <a:r>
              <a:rPr lang="am-ET" dirty="0">
                <a:cs typeface="Times New Roman" panose="02020603050405020304" pitchFamily="18" charset="0"/>
              </a:rPr>
              <a:t>እንደ ቤተ መቅደስ፣ እንደ ድንኳን አራት ማዕዘን አድርጎ መሥርቷታል።</a:t>
            </a:r>
          </a:p>
          <a:p>
            <a:pPr lvl="1" algn="just"/>
            <a:r>
              <a:rPr lang="am-ET" dirty="0">
                <a:cs typeface="Times New Roman" panose="02020603050405020304" pitchFamily="18" charset="0"/>
              </a:rPr>
              <a:t>ይህችም ከምሥራቅ እስከ ምዕራብ ከሰሜን እስከ ደቡብ አትደርስም በመጠን ናት።</a:t>
            </a:r>
          </a:p>
          <a:p>
            <a:pPr lvl="1" algn="just"/>
            <a:r>
              <a:rPr lang="am-ET" dirty="0">
                <a:cs typeface="Times New Roman" panose="02020603050405020304" pitchFamily="18" charset="0"/>
              </a:rPr>
              <a:t>ሰው የያዘውን ዓለም ትመስላለች።</a:t>
            </a:r>
          </a:p>
          <a:p>
            <a:pPr lvl="1" algn="just"/>
            <a:r>
              <a:rPr lang="am-ET" dirty="0">
                <a:cs typeface="Times New Roman" panose="02020603050405020304" pitchFamily="18" charset="0"/>
              </a:rPr>
              <a:t>ሥላሴ በፈቀዱ ጊዜ ለጻድቃን፣ ለሰማዕታት የሚታዩባት ናት።</a:t>
            </a:r>
          </a:p>
          <a:p>
            <a:pPr lvl="1" algn="just"/>
            <a:r>
              <a:rPr lang="am-ET" dirty="0">
                <a:cs typeface="Times New Roman" panose="02020603050405020304" pitchFamily="18" charset="0"/>
              </a:rPr>
              <a:t>ይህችንም ሰባት የእሳት መጋረጃ ጋረዳት፣ ሰባት የእሳት ቅጽር ቀጸራት። “</a:t>
            </a:r>
            <a:r>
              <a:rPr lang="am-ET" b="1" dirty="0">
                <a:cs typeface="Times New Roman" panose="02020603050405020304" pitchFamily="18" charset="0"/>
              </a:rPr>
              <a:t>ወገብረ ላቲ ሰብዓተ መንጦላዕተ ዘነደ እሳት ወአዖዳ ዲቤሃ ሰብዓተ ቅጽራተ ዘነደ እሳት” </a:t>
            </a:r>
            <a:r>
              <a:rPr lang="am-ET" dirty="0">
                <a:cs typeface="Times New Roman" panose="02020603050405020304" pitchFamily="18" charset="0"/>
              </a:rPr>
              <a:t>ቅ/ማር 251</a:t>
            </a:r>
          </a:p>
          <a:p>
            <a:pPr lvl="1"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95588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Autofit/>
          </a:bodyPr>
          <a:lstStyle/>
          <a:p>
            <a:pPr marL="0" indent="0" algn="just">
              <a:lnSpc>
                <a:spcPct val="200000"/>
              </a:lnSpc>
              <a:buNone/>
            </a:pPr>
            <a:r>
              <a:rPr lang="am-ET" sz="2800" b="1" dirty="0">
                <a:solidFill>
                  <a:srgbClr val="7030A0"/>
                </a:solidFill>
              </a:rPr>
              <a:t>እግዚአብሔር በአራተኛው ሰዓተ ሌሊት </a:t>
            </a:r>
          </a:p>
          <a:p>
            <a:pPr algn="just">
              <a:lnSpc>
                <a:spcPct val="150000"/>
              </a:lnSpc>
            </a:pPr>
            <a:r>
              <a:rPr lang="am-ET" sz="2600" dirty="0"/>
              <a:t>ይህችን እሳት ከነውዕየቷ ከፍሎ አውጥቶ ከብርሃን ብርሃን ጠምቆ አጥርቶ </a:t>
            </a:r>
            <a:r>
              <a:rPr lang="am-ET" sz="2400" b="1" dirty="0">
                <a:solidFill>
                  <a:srgbClr val="7030A0"/>
                </a:solidFill>
              </a:rPr>
              <a:t>በመንበረ ስብሐት ላይ ጽርሐ አርያምን እንደ ጣራ እንደ ጠፈር ሠራ</a:t>
            </a:r>
            <a:r>
              <a:rPr lang="am-ET" sz="2600" dirty="0"/>
              <a:t>፤ ይህችንም በብርሃን ቀለም ሸልሟታል።</a:t>
            </a:r>
          </a:p>
          <a:p>
            <a:pPr algn="just">
              <a:lnSpc>
                <a:spcPct val="150000"/>
              </a:lnSpc>
            </a:pPr>
            <a:r>
              <a:rPr lang="am-ET" sz="2600" dirty="0"/>
              <a:t>ጽርሐ አርያም ከሰማይ ሁሉ በላይ ናት፤ ከዚያ በላይ ምንም ምን ሰማይ የለም። በሰው (በፍጥረት) አንደበት ሊገለፅ የማይችል ሁለመነዋ ብርሃን ናት። ሌሎቹ ብርሃናት በእሷ ዘንድ እንደ የእሳት ፍንጣሪ ይታያሉ። </a:t>
            </a:r>
            <a:r>
              <a:rPr lang="am-ET" sz="2600" b="1" i="1" dirty="0"/>
              <a:t>“ወኩሎሙ ብርሃናት አማሳለ ቀለምጺጸ እሳት በኀቤሃ”</a:t>
            </a:r>
          </a:p>
          <a:p>
            <a:pPr lvl="1" algn="just">
              <a:lnSpc>
                <a:spcPct val="200000"/>
              </a:lnSpc>
            </a:pPr>
            <a:endParaRPr lang="en-US" dirty="0"/>
          </a:p>
        </p:txBody>
      </p:sp>
    </p:spTree>
    <p:extLst>
      <p:ext uri="{BB962C8B-B14F-4D97-AF65-F5344CB8AC3E}">
        <p14:creationId xmlns:p14="http://schemas.microsoft.com/office/powerpoint/2010/main" val="40378639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lgn="just">
              <a:lnSpc>
                <a:spcPct val="150000"/>
              </a:lnSpc>
            </a:pPr>
            <a:r>
              <a:rPr lang="am-ET" dirty="0"/>
              <a:t>ከዚህ በኋላ የሰማይ ውድዱን ቅጽር ከጽርሐ አርያም ቅጽር ጋር አንድ አድርጎ እርሱ ባወቀው ማኅተም አትሞ ገጥሞ ትቶታል።</a:t>
            </a:r>
          </a:p>
          <a:p>
            <a:pPr lvl="1" algn="just">
              <a:lnSpc>
                <a:spcPct val="150000"/>
              </a:lnSpc>
            </a:pPr>
            <a:r>
              <a:rPr lang="am-ET" dirty="0"/>
              <a:t>የጽርሐ አርያምን ዳሯን ድንበሯን መጨረሻዋን ከእግዚአብሔር በቀር የሚያውቀው የለም።</a:t>
            </a:r>
            <a:endParaRPr lang="en-US" dirty="0"/>
          </a:p>
        </p:txBody>
      </p:sp>
    </p:spTree>
    <p:extLst>
      <p:ext uri="{BB962C8B-B14F-4D97-AF65-F5344CB8AC3E}">
        <p14:creationId xmlns:p14="http://schemas.microsoft.com/office/powerpoint/2010/main" val="209710216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marL="0" indent="0" algn="just">
              <a:buNone/>
            </a:pPr>
            <a:r>
              <a:rPr lang="am-ET" sz="2800" b="1" dirty="0">
                <a:solidFill>
                  <a:srgbClr val="7030A0"/>
                </a:solidFill>
                <a:cs typeface="Times New Roman" panose="02020603050405020304" pitchFamily="18" charset="0"/>
              </a:rPr>
              <a:t>እግዚአብሔር በአምስተኛው ሰዓተ ሌሊት፦</a:t>
            </a:r>
          </a:p>
          <a:p>
            <a:pPr algn="just">
              <a:lnSpc>
                <a:spcPct val="150000"/>
              </a:lnSpc>
            </a:pPr>
            <a:r>
              <a:rPr lang="am-ET" sz="2800" dirty="0">
                <a:latin typeface="+mj-lt"/>
                <a:cs typeface="Times New Roman" panose="02020603050405020304" pitchFamily="18" charset="0"/>
              </a:rPr>
              <a:t>ይህችን እሳት፣ ውዕየቷን ለይቶ ትቶ ብርሃኗን አውጥቶ ከምስራቅ እስከ ምዕራብ፣ ከሰሜን እስከ ደቡብ ጎዝጉዞ ዘርግቶ አንጥፎ </a:t>
            </a:r>
            <a:r>
              <a:rPr lang="am-ET" sz="2800" b="1" dirty="0">
                <a:solidFill>
                  <a:srgbClr val="7030A0"/>
                </a:solidFill>
                <a:latin typeface="+mj-lt"/>
                <a:cs typeface="Times New Roman" panose="02020603050405020304" pitchFamily="18" charset="0"/>
              </a:rPr>
              <a:t>ኢዮር</a:t>
            </a:r>
            <a:r>
              <a:rPr lang="am-ET" sz="2800" dirty="0">
                <a:latin typeface="+mj-lt"/>
                <a:cs typeface="Times New Roman" panose="02020603050405020304" pitchFamily="18" charset="0"/>
              </a:rPr>
              <a:t> የምትባለውን ሰማይ ሠራ፤ ሰባት የእሳት መጋረጃ ጋረዳት ሰባት የእሳት ቅጽር ቀጸራት።</a:t>
            </a:r>
            <a:endParaRPr lang="en-US" sz="2800" dirty="0">
              <a:latin typeface="+mj-lt"/>
              <a:cs typeface="Times New Roman" panose="02020603050405020304" pitchFamily="18" charset="0"/>
            </a:endParaRPr>
          </a:p>
          <a:p>
            <a:pPr algn="just">
              <a:lnSpc>
                <a:spcPct val="150000"/>
              </a:lnSpc>
            </a:pPr>
            <a:r>
              <a:rPr lang="am-ET" sz="2800" dirty="0">
                <a:latin typeface="+mj-lt"/>
                <a:cs typeface="Times New Roman" panose="02020603050405020304" pitchFamily="18" charset="0"/>
              </a:rPr>
              <a:t>ከዚህም በኋላ </a:t>
            </a:r>
            <a:r>
              <a:rPr lang="am-ET" sz="2800" b="1" dirty="0">
                <a:solidFill>
                  <a:srgbClr val="7030A0"/>
                </a:solidFill>
                <a:latin typeface="+mj-lt"/>
                <a:cs typeface="Times New Roman" panose="02020603050405020304" pitchFamily="18" charset="0"/>
              </a:rPr>
              <a:t>የኢዮርን ቅጽር፣ ከሰማይ ውዱድ ቅጽር ጋር </a:t>
            </a:r>
            <a:r>
              <a:rPr lang="am-ET" sz="2800" dirty="0">
                <a:latin typeface="+mj-lt"/>
                <a:cs typeface="Times New Roman" panose="02020603050405020304" pitchFamily="18" charset="0"/>
              </a:rPr>
              <a:t>አንድ አድርጎ እርሱ ባወቀው ማኅተም አትሞ ገጥሞ ትቶታል።</a:t>
            </a:r>
          </a:p>
        </p:txBody>
      </p:sp>
    </p:spTree>
    <p:extLst>
      <p:ext uri="{BB962C8B-B14F-4D97-AF65-F5344CB8AC3E}">
        <p14:creationId xmlns:p14="http://schemas.microsoft.com/office/powerpoint/2010/main" val="82171156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Autofit/>
          </a:bodyPr>
          <a:lstStyle/>
          <a:p>
            <a:pPr marL="0" indent="0" algn="just">
              <a:lnSpc>
                <a:spcPct val="150000"/>
              </a:lnSpc>
              <a:buNone/>
            </a:pPr>
            <a:r>
              <a:rPr lang="am-ET" sz="2800" b="1" dirty="0">
                <a:solidFill>
                  <a:srgbClr val="7030A0"/>
                </a:solidFill>
                <a:cs typeface="Times New Roman" panose="02020603050405020304" pitchFamily="18" charset="0"/>
              </a:rPr>
              <a:t>እግዚአብሔር በስድስተኛው ሰዓተ ሌሊት</a:t>
            </a:r>
            <a:r>
              <a:rPr lang="am-ET" sz="2800" dirty="0">
                <a:cs typeface="Times New Roman" panose="02020603050405020304" pitchFamily="18" charset="0"/>
              </a:rPr>
              <a:t> </a:t>
            </a:r>
          </a:p>
          <a:p>
            <a:pPr algn="just">
              <a:lnSpc>
                <a:spcPct val="150000"/>
              </a:lnSpc>
            </a:pPr>
            <a:r>
              <a:rPr lang="am-ET" sz="2800" dirty="0">
                <a:cs typeface="Times New Roman" panose="02020603050405020304" pitchFamily="18" charset="0"/>
              </a:rPr>
              <a:t>ከዚህም በኋላ ይህችን እሳት ውዕየቷን ለይቶ ትቶ፣ ብርሃኗን አውጥቶ ከምስራቅ እስከ ምዕራብ፣ ከሰሜን እስከ ደቡብ ጎዝጉዞ ዘርግቶ አንጥፎ ሁለተኛ </a:t>
            </a:r>
            <a:r>
              <a:rPr lang="am-ET" sz="2800" b="1" dirty="0">
                <a:cs typeface="Times New Roman" panose="02020603050405020304" pitchFamily="18" charset="0"/>
              </a:rPr>
              <a:t>ራማ</a:t>
            </a:r>
            <a:r>
              <a:rPr lang="am-ET" sz="2800" dirty="0">
                <a:cs typeface="Times New Roman" panose="02020603050405020304" pitchFamily="18" charset="0"/>
              </a:rPr>
              <a:t> የምትባል ሰማይ ሠራ እርሷንም ሰባት የእሳት መጋረጃ ጋረዳት፣ ሰባት የእሳት ቅጽር ቀጸራት።</a:t>
            </a:r>
          </a:p>
          <a:p>
            <a:pPr algn="just">
              <a:lnSpc>
                <a:spcPct val="150000"/>
              </a:lnSpc>
            </a:pPr>
            <a:r>
              <a:rPr lang="am-ET" sz="2800" dirty="0">
                <a:solidFill>
                  <a:prstClr val="black"/>
                </a:solidFill>
              </a:rPr>
              <a:t>ከዚህ በኋላ </a:t>
            </a:r>
            <a:r>
              <a:rPr lang="am-ET" sz="2800" b="1" dirty="0">
                <a:solidFill>
                  <a:srgbClr val="7030A0"/>
                </a:solidFill>
              </a:rPr>
              <a:t>የራማን ቅጽር፡ ከኢዮር ቅጽር </a:t>
            </a:r>
            <a:r>
              <a:rPr lang="am-ET" sz="2800" dirty="0">
                <a:solidFill>
                  <a:prstClr val="black"/>
                </a:solidFill>
              </a:rPr>
              <a:t>ጋር አንድ አድርጎ እርሱ ባወቀው ማኅተም አትሞ ገጥሞ ትቶታል።</a:t>
            </a:r>
          </a:p>
          <a:p>
            <a:pPr marL="0" indent="0" algn="just">
              <a:lnSpc>
                <a:spcPct val="150000"/>
              </a:lnSpc>
              <a:buNone/>
            </a:pPr>
            <a:r>
              <a:rPr lang="am-ET" sz="2800" dirty="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474035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indent="0" algn="just">
              <a:lnSpc>
                <a:spcPct val="150000"/>
              </a:lnSpc>
              <a:buNone/>
            </a:pPr>
            <a:r>
              <a:rPr lang="am-ET" sz="2800" b="1" dirty="0">
                <a:solidFill>
                  <a:srgbClr val="7030A0"/>
                </a:solidFill>
                <a:cs typeface="Times New Roman" panose="02020603050405020304" pitchFamily="18" charset="0"/>
              </a:rPr>
              <a:t>እግዚአብሔር በሰባተኛው ሰዓተ ሌሊት፦</a:t>
            </a:r>
          </a:p>
          <a:p>
            <a:pPr algn="just">
              <a:lnSpc>
                <a:spcPct val="150000"/>
              </a:lnSpc>
            </a:pPr>
            <a:r>
              <a:rPr lang="am-ET" sz="2800" dirty="0">
                <a:cs typeface="Times New Roman" panose="02020603050405020304" pitchFamily="18" charset="0"/>
              </a:rPr>
              <a:t>ከዚህም በኋላ ይህችን እሳት ውዕየቷን ለይቶ ትቶ፣ ብርሃኗን አውጥቶ ከምስራቅ እስከ ምዕራብ፣ ከሰሜን እስከ ደቡብ ጎዝጉዞ ዘርግቶ አንጥፎ ሦስተኛ ኤረር የምትባል ሰማይ ሠራ።</a:t>
            </a:r>
            <a:endParaRPr lang="en-US" sz="2800" dirty="0">
              <a:latin typeface="Times New Roman" panose="02020603050405020304" pitchFamily="18" charset="0"/>
              <a:cs typeface="Times New Roman" panose="02020603050405020304" pitchFamily="18" charset="0"/>
            </a:endParaRPr>
          </a:p>
          <a:p>
            <a:pPr lvl="1" algn="just">
              <a:lnSpc>
                <a:spcPct val="150000"/>
              </a:lnSpc>
            </a:pPr>
            <a:r>
              <a:rPr lang="am-ET" dirty="0">
                <a:solidFill>
                  <a:prstClr val="black"/>
                </a:solidFill>
              </a:rPr>
              <a:t>ከዚህ በኋላ </a:t>
            </a:r>
            <a:r>
              <a:rPr lang="am-ET" b="1" dirty="0">
                <a:solidFill>
                  <a:srgbClr val="7030A0"/>
                </a:solidFill>
              </a:rPr>
              <a:t>የኤረርን ቅጽር፡ ከራማ ቅጽር ጋር </a:t>
            </a:r>
            <a:r>
              <a:rPr lang="am-ET" dirty="0">
                <a:solidFill>
                  <a:prstClr val="black"/>
                </a:solidFill>
              </a:rPr>
              <a:t>አንድ አድርጎ እርሱ ባወቀው ማኅተም አትሞ ገጥሞ ትቶታል።</a:t>
            </a:r>
          </a:p>
          <a:p>
            <a:pPr lvl="1" algn="just">
              <a:lnSpc>
                <a:spcPct val="150000"/>
              </a:lnSpc>
            </a:pPr>
            <a:endParaRPr lang="am-ET" dirty="0">
              <a:solidFill>
                <a:prstClr val="black"/>
              </a:solidFill>
            </a:endParaRPr>
          </a:p>
          <a:p>
            <a:pPr>
              <a:lnSpc>
                <a:spcPct val="150000"/>
              </a:lnSpc>
            </a:pPr>
            <a:endParaRPr lang="en-US" sz="2800" dirty="0"/>
          </a:p>
        </p:txBody>
      </p:sp>
    </p:spTree>
    <p:extLst>
      <p:ext uri="{BB962C8B-B14F-4D97-AF65-F5344CB8AC3E}">
        <p14:creationId xmlns:p14="http://schemas.microsoft.com/office/powerpoint/2010/main" val="4046012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am-ET" sz="3600" b="1" dirty="0">
                <a:solidFill>
                  <a:srgbClr val="7030A0"/>
                </a:solidFill>
                <a:cs typeface="Times New Roman" panose="02020603050405020304" pitchFamily="18" charset="0"/>
              </a:rPr>
              <a:t>የመላእክት ከተሞች (አኅጉር)</a:t>
            </a:r>
            <a:endParaRPr lang="en-US" sz="3600" b="1" dirty="0">
              <a:solidFill>
                <a:srgbClr val="7030A0"/>
              </a:solidFill>
            </a:endParaRPr>
          </a:p>
        </p:txBody>
      </p:sp>
      <p:sp>
        <p:nvSpPr>
          <p:cNvPr id="3" name="Content Placeholder 2"/>
          <p:cNvSpPr>
            <a:spLocks noGrp="1"/>
          </p:cNvSpPr>
          <p:nvPr>
            <p:ph idx="1"/>
          </p:nvPr>
        </p:nvSpPr>
        <p:spPr>
          <a:xfrm>
            <a:off x="457200" y="914400"/>
            <a:ext cx="8229600" cy="5211763"/>
          </a:xfrm>
        </p:spPr>
        <p:txBody>
          <a:bodyPr>
            <a:noAutofit/>
          </a:bodyPr>
          <a:lstStyle/>
          <a:p>
            <a:pPr algn="just">
              <a:lnSpc>
                <a:spcPct val="150000"/>
              </a:lnSpc>
            </a:pPr>
            <a:r>
              <a:rPr lang="am-ET" sz="2800" dirty="0">
                <a:latin typeface="+mj-lt"/>
                <a:cs typeface="Times New Roman" panose="02020603050405020304" pitchFamily="18" charset="0"/>
              </a:rPr>
              <a:t>ሦስቱም በሰባት የዕሳት መጋረጃ የተጋረዱ፣ በእሳት አጥር የታጠሩ፣ወርዳቸውና ቁመታቸው ትክክል የሆኑ ናቸው።</a:t>
            </a:r>
          </a:p>
          <a:p>
            <a:pPr algn="just">
              <a:lnSpc>
                <a:spcPct val="150000"/>
              </a:lnSpc>
            </a:pPr>
            <a:r>
              <a:rPr lang="am-ET" sz="2800" dirty="0">
                <a:latin typeface="+mj-lt"/>
                <a:cs typeface="Times New Roman" panose="02020603050405020304" pitchFamily="18" charset="0"/>
              </a:rPr>
              <a:t>ብርሃናውያን ሰማያት ሲሆኑ ከአድማስ እስከ አድማስ የተዘረጉ ናቸው።</a:t>
            </a:r>
          </a:p>
          <a:p>
            <a:pPr algn="just">
              <a:lnSpc>
                <a:spcPct val="150000"/>
              </a:lnSpc>
            </a:pPr>
            <a:r>
              <a:rPr lang="am-ET" sz="2800" dirty="0">
                <a:latin typeface="+mj-lt"/>
                <a:cs typeface="Times New Roman" panose="02020603050405020304" pitchFamily="18" charset="0"/>
              </a:rPr>
              <a:t>የኢዮር ወሰን ከሰማይ ውዱድ ወሰን፣ የራማ ወሰን ከኢዮር ወሰን፣ የኤረር ወሰን ከራማ ወሰን ጋር የተጋጠመ ነው።</a:t>
            </a:r>
          </a:p>
          <a:p>
            <a:pPr algn="just">
              <a:lnSpc>
                <a:spcPct val="150000"/>
              </a:lnSpc>
            </a:pPr>
            <a:endParaRPr lang="en-US" sz="2800" dirty="0">
              <a:latin typeface="+mj-lt"/>
              <a:cs typeface="Times New Roman" panose="02020603050405020304" pitchFamily="18" charset="0"/>
            </a:endParaRPr>
          </a:p>
        </p:txBody>
      </p:sp>
    </p:spTree>
    <p:extLst>
      <p:ext uri="{BB962C8B-B14F-4D97-AF65-F5344CB8AC3E}">
        <p14:creationId xmlns:p14="http://schemas.microsoft.com/office/powerpoint/2010/main" val="19850499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lnSpc>
                <a:spcPct val="150000"/>
              </a:lnSpc>
            </a:pPr>
            <a:r>
              <a:rPr lang="am-ET" sz="2800" dirty="0">
                <a:cs typeface="Times New Roman" panose="02020603050405020304" pitchFamily="18" charset="0"/>
              </a:rPr>
              <a:t>እነዚህንም ሰማያት ሲፈጥራቸው ወደ ውጭ የሚያስወጣ (የሚያሳይ) አንቀጽ (ክፍተት) የላቸውም። ከሰማይ ውዱድ ጀምሮ እስከ ጽርሐ አርያም ድረስ እርሱ ባወቀው ማኅተም አትሞ ገጥሞ ትቷቸዋል።</a:t>
            </a:r>
          </a:p>
          <a:p>
            <a:pPr algn="just">
              <a:lnSpc>
                <a:spcPct val="150000"/>
              </a:lnSpc>
            </a:pPr>
            <a:r>
              <a:rPr lang="am-ET" sz="2800" dirty="0">
                <a:cs typeface="Times New Roman" panose="02020603050405020304" pitchFamily="18" charset="0"/>
              </a:rPr>
              <a:t>ሰማያቱን ሲሰራቸው ፊታቸውን ወደ ውስጥ አድርጎ እንደ ድንኳን ክብ እንደ ቤተ መቅደስ አራት ማዕዘን አድርጎ ፈጥሯቸዋል።</a:t>
            </a:r>
            <a:endParaRPr lang="en-US" sz="2800" dirty="0"/>
          </a:p>
        </p:txBody>
      </p:sp>
    </p:spTree>
    <p:extLst>
      <p:ext uri="{BB962C8B-B14F-4D97-AF65-F5344CB8AC3E}">
        <p14:creationId xmlns:p14="http://schemas.microsoft.com/office/powerpoint/2010/main" val="293958900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lvl="0" indent="0" algn="just">
              <a:lnSpc>
                <a:spcPct val="150000"/>
              </a:lnSpc>
              <a:buNone/>
            </a:pPr>
            <a:r>
              <a:rPr lang="am-ET" sz="2800" b="1" dirty="0">
                <a:solidFill>
                  <a:srgbClr val="7030A0"/>
                </a:solidFill>
                <a:cs typeface="Times New Roman" panose="02020603050405020304" pitchFamily="18" charset="0"/>
              </a:rPr>
              <a:t>እግዚአብሔር በስምንተኛው ሰዓተ ሌሊት፦ </a:t>
            </a:r>
          </a:p>
          <a:p>
            <a:pPr algn="just">
              <a:lnSpc>
                <a:spcPct val="150000"/>
              </a:lnSpc>
            </a:pPr>
            <a:r>
              <a:rPr lang="am-ET" sz="2800" dirty="0">
                <a:solidFill>
                  <a:prstClr val="black"/>
                </a:solidFill>
                <a:cs typeface="Times New Roman" panose="02020603050405020304" pitchFamily="18" charset="0"/>
              </a:rPr>
              <a:t>ከዚህም በኋላ ይህችን እሳት ከነውዕየቷ ከፍሎ አውጥቶ </a:t>
            </a:r>
            <a:r>
              <a:rPr lang="am-ET" sz="2800" b="1" dirty="0">
                <a:solidFill>
                  <a:srgbClr val="7030A0"/>
                </a:solidFill>
                <a:cs typeface="Times New Roman" panose="02020603050405020304" pitchFamily="18" charset="0"/>
              </a:rPr>
              <a:t>ከሦስቱ ሰማያት በላይ ከሰማይ ውዱድ በታች </a:t>
            </a:r>
            <a:r>
              <a:rPr lang="am-ET" sz="2800" dirty="0">
                <a:solidFill>
                  <a:prstClr val="black"/>
                </a:solidFill>
                <a:cs typeface="Times New Roman" panose="02020603050405020304" pitchFamily="18" charset="0"/>
              </a:rPr>
              <a:t>አሰፈራት።</a:t>
            </a:r>
          </a:p>
          <a:p>
            <a:pPr lvl="0" algn="just">
              <a:lnSpc>
                <a:spcPct val="150000"/>
              </a:lnSpc>
            </a:pPr>
            <a:r>
              <a:rPr lang="am-ET" sz="2800" dirty="0">
                <a:solidFill>
                  <a:prstClr val="black"/>
                </a:solidFill>
                <a:cs typeface="Times New Roman" panose="02020603050405020304" pitchFamily="18" charset="0"/>
              </a:rPr>
              <a:t>ይህቺም እሳት እንደ ደመና ተተርትራ ከጽንፍ እስከ ጽንፍ ደርሳ ረጋች ጸናች። የእሳት ሃገር ሆነች።</a:t>
            </a:r>
          </a:p>
          <a:p>
            <a:pPr lvl="0" algn="just">
              <a:lnSpc>
                <a:spcPct val="150000"/>
              </a:lnSpc>
            </a:pPr>
            <a:endParaRPr lang="en-US" sz="2800" dirty="0"/>
          </a:p>
        </p:txBody>
      </p:sp>
    </p:spTree>
    <p:extLst>
      <p:ext uri="{BB962C8B-B14F-4D97-AF65-F5344CB8AC3E}">
        <p14:creationId xmlns:p14="http://schemas.microsoft.com/office/powerpoint/2010/main" val="7873326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lnSpcReduction="10000"/>
          </a:bodyPr>
          <a:lstStyle/>
          <a:p>
            <a:pPr marL="0" lvl="0" indent="0" algn="just">
              <a:lnSpc>
                <a:spcPct val="150000"/>
              </a:lnSpc>
              <a:buNone/>
            </a:pPr>
            <a:r>
              <a:rPr lang="am-ET" sz="3300" b="1" dirty="0">
                <a:solidFill>
                  <a:srgbClr val="7030A0"/>
                </a:solidFill>
                <a:cs typeface="Times New Roman" panose="02020603050405020304" pitchFamily="18" charset="0"/>
              </a:rPr>
              <a:t>እግዚአብሔር በዘጠነኛው ሰዓተ ሌሊት </a:t>
            </a:r>
          </a:p>
          <a:p>
            <a:pPr lvl="0" algn="just">
              <a:lnSpc>
                <a:spcPct val="150000"/>
              </a:lnSpc>
            </a:pPr>
            <a:r>
              <a:rPr lang="am-ET" sz="2800" dirty="0">
                <a:solidFill>
                  <a:prstClr val="black"/>
                </a:solidFill>
                <a:cs typeface="Times New Roman" panose="02020603050405020304" pitchFamily="18" charset="0"/>
              </a:rPr>
              <a:t>ከዚህም በኋላ በዚች በተዘረጋች እሳት ላይ በመንበረ ስብሐት አንጻር ፊት ለፊት ኢዮርሳሌም ሰማያዊትን ሰራ።1ቆሮ. 2:9-10</a:t>
            </a:r>
          </a:p>
          <a:p>
            <a:pPr lvl="0" algn="just">
              <a:lnSpc>
                <a:spcPct val="150000"/>
              </a:lnSpc>
            </a:pPr>
            <a:r>
              <a:rPr lang="am-ET" sz="2800" dirty="0">
                <a:solidFill>
                  <a:prstClr val="black"/>
                </a:solidFill>
                <a:cs typeface="Times New Roman" panose="02020603050405020304" pitchFamily="18" charset="0"/>
              </a:rPr>
              <a:t>ይህቺ ኢየሩሳሌም ሰማያዊት ከምስራቅ እስከ ምዕራብ ከሰሜን እስከ ደቡብ አትደርስም በመጠን ናት </a:t>
            </a:r>
          </a:p>
          <a:p>
            <a:pPr lvl="0" algn="just">
              <a:lnSpc>
                <a:spcPct val="150000"/>
              </a:lnSpc>
            </a:pPr>
            <a:r>
              <a:rPr lang="am-ET" sz="2800" dirty="0">
                <a:solidFill>
                  <a:prstClr val="black"/>
                </a:solidFill>
                <a:cs typeface="Times New Roman" panose="02020603050405020304" pitchFamily="18" charset="0"/>
              </a:rPr>
              <a:t>12 ደጆች አሏት የደጆቿም ብርሃናቸው ልዩ ልዩ ናቸው።ራዕ. 21:2-3</a:t>
            </a:r>
          </a:p>
          <a:p>
            <a:pPr lvl="0" algn="just">
              <a:lnSpc>
                <a:spcPct val="150000"/>
              </a:lnSpc>
            </a:pPr>
            <a:r>
              <a:rPr lang="am-ET" sz="2800" dirty="0">
                <a:solidFill>
                  <a:prstClr val="black"/>
                </a:solidFill>
                <a:cs typeface="Times New Roman" panose="02020603050405020304" pitchFamily="18" charset="0"/>
              </a:rPr>
              <a:t>ይህቺንም ኢዮርሳሌም ሰማያዊት የብርሃን አዕማድ ደግፏታል የብርሃን ክዳን ከፍክፏታል። </a:t>
            </a:r>
          </a:p>
        </p:txBody>
      </p:sp>
    </p:spTree>
    <p:extLst>
      <p:ext uri="{BB962C8B-B14F-4D97-AF65-F5344CB8AC3E}">
        <p14:creationId xmlns:p14="http://schemas.microsoft.com/office/powerpoint/2010/main" val="169568001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lgn="just">
              <a:lnSpc>
                <a:spcPct val="150000"/>
              </a:lnSpc>
            </a:pPr>
            <a:r>
              <a:rPr lang="am-ET" sz="2800" dirty="0"/>
              <a:t>የእመቤታችን ምሳሌ የሆነችውና ከብርሃን የተቀረጸችው ታቦት ዘዶር የምትገኘው በኢዮሩሳሌም ሰማያዊት ነው።</a:t>
            </a:r>
            <a:endParaRPr lang="en-US" sz="2800" dirty="0"/>
          </a:p>
          <a:p>
            <a:pPr algn="just">
              <a:lnSpc>
                <a:spcPct val="150000"/>
              </a:lnSpc>
            </a:pPr>
            <a:r>
              <a:rPr lang="am-ET" sz="2800" dirty="0"/>
              <a:t>በዚህችም በጉበኖቿ የ12 ሐዋርያት ስም፣ በመድረኮቿ የ12 ነገደ እስራኤል ስም፣ በአዕማዶቿ የጻድቃን የሰማዕታት ስም ተጽፎባታል። ራዕ. 21:11-15</a:t>
            </a:r>
          </a:p>
          <a:p>
            <a:pPr marL="0" indent="0" algn="just">
              <a:lnSpc>
                <a:spcPct val="150000"/>
              </a:lnSpc>
              <a:buNone/>
            </a:pPr>
            <a:r>
              <a:rPr lang="am-ET" sz="2800" dirty="0"/>
              <a:t>“</a:t>
            </a:r>
            <a:r>
              <a:rPr lang="am-ET" sz="2800" b="1" dirty="0">
                <a:solidFill>
                  <a:srgbClr val="7030A0"/>
                </a:solidFill>
              </a:rPr>
              <a:t>ኀበ ዓምደ ወርቅ ተጽሕፈ አስማቲሆሙ በሰማያት- </a:t>
            </a:r>
            <a:r>
              <a:rPr lang="am-ET" sz="2800" dirty="0"/>
              <a:t>በመንግሥተ ሰማያት በወርቅ ዓምድ ላይ ስሞቻቸው ተጽፈዋል” እንዳለ ቅዱስ ያሬድ</a:t>
            </a:r>
            <a:endParaRPr lang="en-US" sz="2800" dirty="0"/>
          </a:p>
        </p:txBody>
      </p:sp>
    </p:spTree>
    <p:extLst>
      <p:ext uri="{BB962C8B-B14F-4D97-AF65-F5344CB8AC3E}">
        <p14:creationId xmlns:p14="http://schemas.microsoft.com/office/powerpoint/2010/main" val="281135256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m-ET" sz="3600" b="1" dirty="0">
                <a:solidFill>
                  <a:srgbClr val="7030A0"/>
                </a:solidFill>
              </a:rPr>
              <a:t>የመላእክት ተፈጥሮ</a:t>
            </a:r>
            <a:endParaRPr lang="en-US" sz="3600" b="1" dirty="0">
              <a:solidFill>
                <a:srgbClr val="7030A0"/>
              </a:solidFill>
            </a:endParaRPr>
          </a:p>
        </p:txBody>
      </p:sp>
      <p:sp>
        <p:nvSpPr>
          <p:cNvPr id="3" name="Content Placeholder 2"/>
          <p:cNvSpPr>
            <a:spLocks noGrp="1"/>
          </p:cNvSpPr>
          <p:nvPr>
            <p:ph idx="1"/>
          </p:nvPr>
        </p:nvSpPr>
        <p:spPr/>
        <p:txBody>
          <a:bodyPr>
            <a:normAutofit/>
          </a:bodyPr>
          <a:lstStyle/>
          <a:p>
            <a:pPr algn="just">
              <a:lnSpc>
                <a:spcPct val="150000"/>
              </a:lnSpc>
            </a:pPr>
            <a:r>
              <a:rPr lang="am-ET" sz="2800" b="1" dirty="0"/>
              <a:t>በዘጠነኛው ሰዓተ ሌሊት </a:t>
            </a:r>
            <a:r>
              <a:rPr lang="am-ET" sz="2800" dirty="0"/>
              <a:t>መላእክትን ካለመኖር ወደ መኖር አስገኘ። የመላእክት ተፈጥሮአቸው እምኀበ አልቦ ካለመኖር ነው።</a:t>
            </a:r>
            <a:endParaRPr lang="en-US" sz="2800" dirty="0"/>
          </a:p>
          <a:p>
            <a:pPr algn="just">
              <a:lnSpc>
                <a:spcPct val="150000"/>
              </a:lnSpc>
            </a:pPr>
            <a:r>
              <a:rPr lang="am-ET" sz="2800" dirty="0"/>
              <a:t>እግዚአብሔር ሰማያትን ከፈጠረ በኋላ መላእክትን ፈጠራቸው።</a:t>
            </a:r>
          </a:p>
        </p:txBody>
      </p:sp>
    </p:spTree>
    <p:extLst>
      <p:ext uri="{BB962C8B-B14F-4D97-AF65-F5344CB8AC3E}">
        <p14:creationId xmlns:p14="http://schemas.microsoft.com/office/powerpoint/2010/main" val="313702582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85000" lnSpcReduction="20000"/>
          </a:bodyPr>
          <a:lstStyle/>
          <a:p>
            <a:pPr marL="0" indent="0" algn="just">
              <a:lnSpc>
                <a:spcPct val="150000"/>
              </a:lnSpc>
              <a:buNone/>
            </a:pPr>
            <a:r>
              <a:rPr lang="am-ET" sz="2800" b="1" dirty="0"/>
              <a:t>ሰለምን  ሰማያትን ከፈጠረ በኋላ መላእክትን ፈጠራቸው ቢሉ፦  </a:t>
            </a:r>
          </a:p>
          <a:p>
            <a:pPr algn="just">
              <a:lnSpc>
                <a:spcPct val="150000"/>
              </a:lnSpc>
            </a:pPr>
            <a:r>
              <a:rPr lang="am-ET" sz="2800" dirty="0"/>
              <a:t>በፊትስ ፈጥሯቸው ቢሆን እኛም አብረነው ፈጠርን፤ ያዝንለት ወይም ተራዳነው ባሉ ነበር “</a:t>
            </a:r>
            <a:r>
              <a:rPr lang="am-ET" sz="2800" i="1" dirty="0">
                <a:solidFill>
                  <a:srgbClr val="7030A0"/>
                </a:solidFill>
              </a:rPr>
              <a:t>እመሰ ፈጠሮሙ ለመላእክት ቅድመ እምበሃሉ ተራዳዕናሁ አው አኃዝነ ሎቱ ለእግዚአብሔር አው ፈጠርነ ወዘንተ እኩየ ህሊና ከመ ያብጥል እመላእክት ፈጠሮሙ ድኅረ ሰማያት ተፈጥራ”</a:t>
            </a:r>
            <a:endParaRPr lang="en-US" sz="2800" i="1" dirty="0">
              <a:solidFill>
                <a:srgbClr val="7030A0"/>
              </a:solidFill>
            </a:endParaRPr>
          </a:p>
          <a:p>
            <a:pPr algn="just">
              <a:lnSpc>
                <a:spcPct val="150000"/>
              </a:lnSpc>
            </a:pPr>
            <a:r>
              <a:rPr lang="am-ET" sz="2800" b="1" dirty="0"/>
              <a:t>እርሱ ቢመሠርት እኛ፡ገነባን እርሱ ቢገነባ እኛ መሠረትን ባሉ ነበር። ይህም ይታወቅ ዘንድ ሳጥናኤል እንኳን በኋላ ተፈጥሮ ይህን ሁሉ የፈጥርሁ እኔ ነኝ ብሎ ተነስቶ ነበር። እግዚአብሔርም ይህንን ክፉ፣ ከንቱ ሕሊና ከመላእክት ለማጥፋት።</a:t>
            </a:r>
          </a:p>
          <a:p>
            <a:pPr marL="0" indent="0" algn="just">
              <a:lnSpc>
                <a:spcPct val="150000"/>
              </a:lnSpc>
              <a:buNone/>
            </a:pPr>
            <a:endParaRPr lang="en-US" sz="2800" b="1" dirty="0"/>
          </a:p>
        </p:txBody>
      </p:sp>
    </p:spTree>
    <p:extLst>
      <p:ext uri="{BB962C8B-B14F-4D97-AF65-F5344CB8AC3E}">
        <p14:creationId xmlns:p14="http://schemas.microsoft.com/office/powerpoint/2010/main" val="390849729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Autofit/>
          </a:bodyPr>
          <a:lstStyle/>
          <a:p>
            <a:pPr marL="0" indent="0" algn="just">
              <a:lnSpc>
                <a:spcPct val="170000"/>
              </a:lnSpc>
              <a:buNone/>
            </a:pPr>
            <a:r>
              <a:rPr lang="am-ET" sz="2800" b="1" dirty="0"/>
              <a:t>መላእክትን ከምን ከምን ፈጥሯቸዋል ቢሉ፦ </a:t>
            </a:r>
          </a:p>
          <a:p>
            <a:pPr algn="just">
              <a:lnSpc>
                <a:spcPct val="170000"/>
              </a:lnSpc>
            </a:pPr>
            <a:r>
              <a:rPr lang="am-ET" sz="2800" dirty="0"/>
              <a:t>መጻሕፍት (መዝ. 103:4፣ ዕብ. 1:7፣ ድርሳነ ሚካኤል ዘኅዳር </a:t>
            </a:r>
            <a:r>
              <a:rPr lang="en-US" sz="2800" b="1" dirty="0"/>
              <a:t>“</a:t>
            </a:r>
            <a:r>
              <a:rPr lang="en-US" sz="2800" b="1" dirty="0" err="1">
                <a:solidFill>
                  <a:srgbClr val="7030A0"/>
                </a:solidFill>
              </a:rPr>
              <a:t>ሰላም</a:t>
            </a:r>
            <a:r>
              <a:rPr lang="en-US" sz="2800" b="1" dirty="0">
                <a:solidFill>
                  <a:srgbClr val="7030A0"/>
                </a:solidFill>
              </a:rPr>
              <a:t> </a:t>
            </a:r>
            <a:r>
              <a:rPr lang="en-US" sz="2800" b="1" dirty="0" err="1">
                <a:solidFill>
                  <a:srgbClr val="7030A0"/>
                </a:solidFill>
              </a:rPr>
              <a:t>ለገጽከ</a:t>
            </a:r>
            <a:r>
              <a:rPr lang="en-US" sz="2800" b="1" dirty="0">
                <a:solidFill>
                  <a:srgbClr val="7030A0"/>
                </a:solidFill>
              </a:rPr>
              <a:t> </a:t>
            </a:r>
            <a:r>
              <a:rPr lang="en-US" sz="2800" b="1" dirty="0" err="1">
                <a:solidFill>
                  <a:srgbClr val="7030A0"/>
                </a:solidFill>
              </a:rPr>
              <a:t>እምነ</a:t>
            </a:r>
            <a:r>
              <a:rPr lang="am-ET" sz="2800" b="1" dirty="0">
                <a:solidFill>
                  <a:srgbClr val="7030A0"/>
                </a:solidFill>
              </a:rPr>
              <a:t>ፋ</a:t>
            </a:r>
            <a:r>
              <a:rPr lang="en-US" sz="2800" b="1" dirty="0">
                <a:solidFill>
                  <a:srgbClr val="7030A0"/>
                </a:solidFill>
              </a:rPr>
              <a:t>ስ </a:t>
            </a:r>
            <a:r>
              <a:rPr lang="en-US" sz="2800" b="1" dirty="0" err="1">
                <a:solidFill>
                  <a:srgbClr val="7030A0"/>
                </a:solidFill>
              </a:rPr>
              <a:t>ወነድ</a:t>
            </a:r>
            <a:r>
              <a:rPr lang="en-US" sz="2800" b="1" dirty="0">
                <a:solidFill>
                  <a:srgbClr val="7030A0"/>
                </a:solidFill>
              </a:rPr>
              <a:t> </a:t>
            </a:r>
            <a:r>
              <a:rPr lang="en-US" sz="2800" b="1" dirty="0" err="1">
                <a:solidFill>
                  <a:srgbClr val="7030A0"/>
                </a:solidFill>
              </a:rPr>
              <a:t>ዘተሥዕለ</a:t>
            </a:r>
            <a:r>
              <a:rPr lang="am-ET" sz="2800" b="1" dirty="0">
                <a:solidFill>
                  <a:srgbClr val="7030A0"/>
                </a:solidFill>
              </a:rPr>
              <a:t>፤</a:t>
            </a:r>
            <a:r>
              <a:rPr lang="en-US" sz="2800" b="1" dirty="0">
                <a:solidFill>
                  <a:srgbClr val="7030A0"/>
                </a:solidFill>
              </a:rPr>
              <a:t> </a:t>
            </a:r>
            <a:r>
              <a:rPr lang="en-US" sz="2800" b="1" dirty="0" err="1">
                <a:solidFill>
                  <a:srgbClr val="7030A0"/>
                </a:solidFill>
              </a:rPr>
              <a:t>ምስለ</a:t>
            </a:r>
            <a:r>
              <a:rPr lang="en-US" sz="2800" b="1" dirty="0">
                <a:solidFill>
                  <a:srgbClr val="7030A0"/>
                </a:solidFill>
              </a:rPr>
              <a:t> </a:t>
            </a:r>
            <a:r>
              <a:rPr lang="en-US" sz="2800" b="1" dirty="0" err="1">
                <a:solidFill>
                  <a:srgbClr val="7030A0"/>
                </a:solidFill>
              </a:rPr>
              <a:t>ማይ</a:t>
            </a:r>
            <a:r>
              <a:rPr lang="en-US" sz="2800" b="1" dirty="0">
                <a:solidFill>
                  <a:srgbClr val="7030A0"/>
                </a:solidFill>
              </a:rPr>
              <a:t> </a:t>
            </a:r>
            <a:r>
              <a:rPr lang="en-US" sz="2800" b="1" dirty="0" err="1">
                <a:solidFill>
                  <a:srgbClr val="7030A0"/>
                </a:solidFill>
              </a:rPr>
              <a:t>ወመሬት</a:t>
            </a:r>
            <a:r>
              <a:rPr lang="en-US" sz="2800" b="1" dirty="0">
                <a:solidFill>
                  <a:srgbClr val="7030A0"/>
                </a:solidFill>
              </a:rPr>
              <a:t> </a:t>
            </a:r>
            <a:r>
              <a:rPr lang="en-US" sz="2800" b="1" dirty="0" err="1">
                <a:solidFill>
                  <a:srgbClr val="7030A0"/>
                </a:solidFill>
              </a:rPr>
              <a:t>ዘኢተሀወለ</a:t>
            </a:r>
            <a:r>
              <a:rPr lang="am-ET" sz="2800" b="1" dirty="0">
                <a:solidFill>
                  <a:srgbClr val="7030A0"/>
                </a:solidFill>
              </a:rPr>
              <a:t>- </a:t>
            </a:r>
            <a:r>
              <a:rPr lang="am-ET" sz="2800" dirty="0"/>
              <a:t>መሬትና ውኃ ያልተቀላቀለበት ከነፋስና ከእሳት ብቻ ለተፈጠረው ገጽታህ ሰላም እላለሁ</a:t>
            </a:r>
            <a:r>
              <a:rPr lang="en-US" sz="2800" dirty="0"/>
              <a:t>”</a:t>
            </a:r>
            <a:r>
              <a:rPr lang="am-ET" sz="2800" dirty="0"/>
              <a:t>) መላእክት ከእሳትና ከነፋስ እንደተፈጠሩ ይናገራሉ።</a:t>
            </a:r>
            <a:endParaRPr lang="en-US" sz="2800" dirty="0"/>
          </a:p>
        </p:txBody>
      </p:sp>
    </p:spTree>
    <p:extLst>
      <p:ext uri="{BB962C8B-B14F-4D97-AF65-F5344CB8AC3E}">
        <p14:creationId xmlns:p14="http://schemas.microsoft.com/office/powerpoint/2010/main" val="21034410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Autofit/>
          </a:bodyPr>
          <a:lstStyle/>
          <a:p>
            <a:pPr algn="just">
              <a:lnSpc>
                <a:spcPct val="150000"/>
              </a:lnSpc>
            </a:pPr>
            <a:r>
              <a:rPr lang="am-ET" sz="2800" dirty="0"/>
              <a:t>ቅ/ቄርሎስም “የነፍስ ባህርያዋ የመላእክት ባሕርያቸው የሥላሴ ባሕርይ አይታወቅም ማለት ግብራቸው ለማጠየቅ ነው። እንደ እሳት የሚሞቁ እንደ ነፋስ የሚረቁ ስለሆነ ከእሳትና ከነፋስ ተፈጠሩ ይላል እንጂ ተፈጥሯቸውስ “እምኀበ አልቦ” ነው</a:t>
            </a:r>
          </a:p>
          <a:p>
            <a:pPr algn="just">
              <a:lnSpc>
                <a:spcPct val="150000"/>
              </a:lnSpc>
            </a:pPr>
            <a:r>
              <a:rPr lang="am-ET" sz="2000" b="1" dirty="0">
                <a:solidFill>
                  <a:srgbClr val="7030A0"/>
                </a:solidFill>
              </a:rPr>
              <a:t>ሰላም ለተፈጥሮትከ በሌሊተ እሑድ ቀዲሙ እምኀበ ኢምንት ግብር እንተ ኢይትዐወቅ ባሕርየ ስሙ- </a:t>
            </a:r>
            <a:r>
              <a:rPr lang="am-ET" sz="2600" dirty="0"/>
              <a:t>የስሙ ትርጓሜ የማይመረመር ካለመኖር (ከኢምንት) ግብር በቀዳማይ የእሑድ ሰዓተ  ሌሊት ለተከናወነው ሥነ ተፈጥሮህ ሰላም እላለሁ።እንዳለ ደራሲ</a:t>
            </a:r>
          </a:p>
        </p:txBody>
      </p:sp>
    </p:spTree>
    <p:extLst>
      <p:ext uri="{BB962C8B-B14F-4D97-AF65-F5344CB8AC3E}">
        <p14:creationId xmlns:p14="http://schemas.microsoft.com/office/powerpoint/2010/main" val="249781357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pPr>
            <a:r>
              <a:rPr lang="am-ET" sz="2800" dirty="0"/>
              <a:t>የቆጵሮስ ደሴት ኤጲስ ቆጶስ የነበረው ኤጲፋንዮስ አክሲማሮስ በተባለው መጽሐፉ </a:t>
            </a:r>
          </a:p>
          <a:p>
            <a:pPr marL="0" indent="0" algn="just">
              <a:lnSpc>
                <a:spcPct val="150000"/>
              </a:lnSpc>
              <a:buNone/>
            </a:pPr>
            <a:r>
              <a:rPr lang="am-ET" sz="2800" b="1" i="1" dirty="0">
                <a:solidFill>
                  <a:srgbClr val="7030A0"/>
                </a:solidFill>
              </a:rPr>
              <a:t>“ሶበሰ ተፈጥሩ እምነፋስ ወነድ እሞቱ ወእማሰኑ ከማነ፣ ከነፋስና ከእሳት ተፈጥረው ቢሆን እንደኛ ታማሚ ሟች በሆኑ ነበር </a:t>
            </a:r>
            <a:r>
              <a:rPr lang="am-ET" sz="2800" dirty="0"/>
              <a:t>ብሏል።</a:t>
            </a:r>
            <a:endParaRPr lang="en-US" sz="2800" dirty="0"/>
          </a:p>
          <a:p>
            <a:pPr algn="just">
              <a:lnSpc>
                <a:spcPct val="150000"/>
              </a:lnSpc>
            </a:pPr>
            <a:endParaRPr lang="en-US" sz="2800" dirty="0"/>
          </a:p>
        </p:txBody>
      </p:sp>
    </p:spTree>
    <p:extLst>
      <p:ext uri="{BB962C8B-B14F-4D97-AF65-F5344CB8AC3E}">
        <p14:creationId xmlns:p14="http://schemas.microsoft.com/office/powerpoint/2010/main" val="23594812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lgn="just">
              <a:lnSpc>
                <a:spcPct val="150000"/>
              </a:lnSpc>
            </a:pPr>
            <a:r>
              <a:rPr lang="am-ET" sz="2800" b="1" dirty="0"/>
              <a:t>መጽሕፍት መላእክት ከነፋስና ከእሳት ተፈጠሩ ማለታቸው ግን ግብራቸውን ሲያመላክቱ ነው።</a:t>
            </a:r>
            <a:endParaRPr lang="en-US" sz="2800" b="1" dirty="0"/>
          </a:p>
          <a:p>
            <a:pPr lvl="0" algn="just">
              <a:lnSpc>
                <a:spcPct val="150000"/>
              </a:lnSpc>
            </a:pPr>
            <a:r>
              <a:rPr lang="am-ET" sz="2800" dirty="0"/>
              <a:t>እሳት ረቂቅ ነው። መላእክትም ረቂቃን ናቸው። </a:t>
            </a:r>
            <a:endParaRPr lang="en-US" sz="2800" dirty="0"/>
          </a:p>
          <a:p>
            <a:pPr lvl="0" algn="just">
              <a:lnSpc>
                <a:spcPct val="150000"/>
              </a:lnSpc>
            </a:pPr>
            <a:r>
              <a:rPr lang="am-ET" sz="2800" dirty="0"/>
              <a:t>ነፋስ ፈጣን ነው። መላእክትም ለተልዕኮ ይፋጠናሉ።</a:t>
            </a:r>
            <a:endParaRPr lang="en-US" sz="2800" dirty="0"/>
          </a:p>
          <a:p>
            <a:pPr lvl="0" algn="just">
              <a:lnSpc>
                <a:spcPct val="150000"/>
              </a:lnSpc>
            </a:pPr>
            <a:r>
              <a:rPr lang="am-ET" sz="2800" dirty="0"/>
              <a:t>ነፋስ እሳት ፈጻሚያነ ፈቃድ ናቸው። መላእክትም የፈጣርያቸውን ፈቃድ ይፈጽማሉ። የተፈጠሩት መላእክት መቶ ነገድ ናቸው ። </a:t>
            </a:r>
            <a:endParaRPr lang="en-US" sz="2800" dirty="0"/>
          </a:p>
          <a:p>
            <a:pPr algn="just">
              <a:lnSpc>
                <a:spcPct val="150000"/>
              </a:lnSpc>
            </a:pPr>
            <a:endParaRPr lang="en-US" sz="2800" dirty="0"/>
          </a:p>
        </p:txBody>
      </p:sp>
    </p:spTree>
    <p:extLst>
      <p:ext uri="{BB962C8B-B14F-4D97-AF65-F5344CB8AC3E}">
        <p14:creationId xmlns:p14="http://schemas.microsoft.com/office/powerpoint/2010/main" val="109770805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err="1">
                <a:solidFill>
                  <a:srgbClr val="7030A0"/>
                </a:solidFill>
                <a:latin typeface="Nyala"/>
              </a:rPr>
              <a:t>የቅዱሳን</a:t>
            </a:r>
            <a:r>
              <a:rPr lang="en-US" sz="3600" b="1" dirty="0">
                <a:solidFill>
                  <a:srgbClr val="7030A0"/>
                </a:solidFill>
                <a:latin typeface="Nyala"/>
              </a:rPr>
              <a:t> </a:t>
            </a:r>
            <a:r>
              <a:rPr lang="en-US" sz="3600" b="1" dirty="0" err="1">
                <a:solidFill>
                  <a:srgbClr val="7030A0"/>
                </a:solidFill>
                <a:latin typeface="Nyala"/>
              </a:rPr>
              <a:t>መላእክት</a:t>
            </a:r>
            <a:r>
              <a:rPr lang="en-US" sz="3600" b="1" dirty="0">
                <a:solidFill>
                  <a:srgbClr val="7030A0"/>
                </a:solidFill>
                <a:latin typeface="Nyala"/>
              </a:rPr>
              <a:t> </a:t>
            </a:r>
            <a:r>
              <a:rPr lang="en-US" sz="3600" b="1" dirty="0" err="1">
                <a:solidFill>
                  <a:srgbClr val="7030A0"/>
                </a:solidFill>
                <a:latin typeface="Nyala"/>
              </a:rPr>
              <a:t>አሠፋፈር</a:t>
            </a:r>
            <a:endParaRPr lang="en-US" sz="3600" b="1" dirty="0">
              <a:solidFill>
                <a:srgbClr val="7030A0"/>
              </a:solidFill>
            </a:endParaRPr>
          </a:p>
        </p:txBody>
      </p:sp>
      <p:sp>
        <p:nvSpPr>
          <p:cNvPr id="3" name="Content Placeholder 2"/>
          <p:cNvSpPr>
            <a:spLocks noGrp="1"/>
          </p:cNvSpPr>
          <p:nvPr>
            <p:ph idx="1"/>
          </p:nvPr>
        </p:nvSpPr>
        <p:spPr>
          <a:xfrm>
            <a:off x="457200" y="1219200"/>
            <a:ext cx="8229600" cy="4906963"/>
          </a:xfrm>
        </p:spPr>
        <p:txBody>
          <a:bodyPr>
            <a:normAutofit/>
          </a:bodyPr>
          <a:lstStyle/>
          <a:p>
            <a:pPr algn="just">
              <a:lnSpc>
                <a:spcPct val="150000"/>
              </a:lnSpc>
              <a:defRPr/>
            </a:pPr>
            <a:r>
              <a:rPr lang="en-US" sz="2800" dirty="0" err="1">
                <a:latin typeface="Nyala"/>
              </a:rPr>
              <a:t>እግዚአብሔር</a:t>
            </a:r>
            <a:r>
              <a:rPr lang="en-US" sz="2800" dirty="0">
                <a:latin typeface="Nyala"/>
              </a:rPr>
              <a:t> </a:t>
            </a:r>
            <a:r>
              <a:rPr lang="en-US" sz="2800" dirty="0" err="1">
                <a:latin typeface="Nyala"/>
              </a:rPr>
              <a:t>መላእክትን</a:t>
            </a:r>
            <a:r>
              <a:rPr lang="en-US" sz="2800" dirty="0">
                <a:latin typeface="Nyala"/>
              </a:rPr>
              <a:t> </a:t>
            </a:r>
            <a:r>
              <a:rPr lang="en-US" sz="2800" dirty="0" err="1">
                <a:latin typeface="Nyala"/>
              </a:rPr>
              <a:t>በዕለተ</a:t>
            </a:r>
            <a:r>
              <a:rPr lang="en-US" sz="2800" dirty="0">
                <a:latin typeface="Nyala"/>
              </a:rPr>
              <a:t> </a:t>
            </a:r>
            <a:r>
              <a:rPr lang="en-US" sz="2800" dirty="0" err="1">
                <a:latin typeface="Nyala"/>
              </a:rPr>
              <a:t>እሁድ</a:t>
            </a:r>
            <a:r>
              <a:rPr lang="en-US" sz="2800" dirty="0">
                <a:latin typeface="Nyala"/>
              </a:rPr>
              <a:t> </a:t>
            </a:r>
            <a:r>
              <a:rPr lang="en-US" sz="2800" dirty="0" err="1">
                <a:latin typeface="Nyala"/>
              </a:rPr>
              <a:t>ፈጥሮ</a:t>
            </a:r>
            <a:r>
              <a:rPr lang="en-US" sz="2800" dirty="0">
                <a:latin typeface="Nyala"/>
              </a:rPr>
              <a:t> </a:t>
            </a:r>
            <a:r>
              <a:rPr lang="en-US" sz="2800" dirty="0" err="1">
                <a:latin typeface="Nyala"/>
              </a:rPr>
              <a:t>በኢዮር፣በራማ፣በኤረር</a:t>
            </a:r>
            <a:r>
              <a:rPr lang="en-US" sz="2800" dirty="0">
                <a:latin typeface="Nyala"/>
              </a:rPr>
              <a:t> </a:t>
            </a:r>
            <a:r>
              <a:rPr lang="en-US" sz="2800" b="1" dirty="0" err="1">
                <a:latin typeface="Nyala"/>
              </a:rPr>
              <a:t>በከተማ</a:t>
            </a:r>
            <a:r>
              <a:rPr lang="en-US" sz="2800" b="1" dirty="0">
                <a:latin typeface="Nyala"/>
              </a:rPr>
              <a:t> </a:t>
            </a:r>
            <a:r>
              <a:rPr lang="en-US" sz="2800" b="1" dirty="0" err="1">
                <a:latin typeface="Nyala"/>
              </a:rPr>
              <a:t>አሥር</a:t>
            </a:r>
            <a:r>
              <a:rPr lang="en-US" sz="2800" b="1" dirty="0">
                <a:latin typeface="Nyala"/>
              </a:rPr>
              <a:t> </a:t>
            </a:r>
            <a:r>
              <a:rPr lang="en-US" sz="2800" b="1" dirty="0" err="1">
                <a:latin typeface="Nyala"/>
              </a:rPr>
              <a:t>በነገድ</a:t>
            </a:r>
            <a:r>
              <a:rPr lang="en-US" sz="2800" b="1" dirty="0">
                <a:latin typeface="Nyala"/>
              </a:rPr>
              <a:t> </a:t>
            </a:r>
            <a:r>
              <a:rPr lang="en-US" sz="2800" b="1" dirty="0" err="1">
                <a:latin typeface="Nyala"/>
              </a:rPr>
              <a:t>ደግሞ</a:t>
            </a:r>
            <a:r>
              <a:rPr lang="en-US" sz="2800" b="1" dirty="0">
                <a:latin typeface="Nyala"/>
              </a:rPr>
              <a:t> </a:t>
            </a:r>
            <a:r>
              <a:rPr lang="en-US" sz="2800" b="1" dirty="0" err="1">
                <a:latin typeface="Nyala"/>
              </a:rPr>
              <a:t>መቶ</a:t>
            </a:r>
            <a:r>
              <a:rPr lang="en-US" sz="2800" b="1" dirty="0">
                <a:latin typeface="Nyala"/>
              </a:rPr>
              <a:t> </a:t>
            </a:r>
            <a:r>
              <a:rPr lang="en-US" sz="2800" b="1" dirty="0" err="1">
                <a:latin typeface="Nyala"/>
              </a:rPr>
              <a:t>አድርጎ</a:t>
            </a:r>
            <a:r>
              <a:rPr lang="en-US" sz="2800" b="1" dirty="0">
                <a:latin typeface="Nyala"/>
              </a:rPr>
              <a:t> </a:t>
            </a:r>
            <a:r>
              <a:rPr lang="am-ET" sz="2800" dirty="0">
                <a:latin typeface="Nyala"/>
              </a:rPr>
              <a:t>አሰፈራቸው</a:t>
            </a:r>
            <a:r>
              <a:rPr lang="en-US" sz="2800" dirty="0">
                <a:latin typeface="Nyala"/>
              </a:rPr>
              <a:t>።</a:t>
            </a:r>
            <a:endParaRPr lang="am-ET" sz="2800" dirty="0">
              <a:latin typeface="Nyala"/>
            </a:endParaRPr>
          </a:p>
          <a:p>
            <a:pPr algn="just">
              <a:lnSpc>
                <a:spcPct val="150000"/>
              </a:lnSpc>
              <a:defRPr/>
            </a:pPr>
            <a:r>
              <a:rPr lang="en-US" sz="2800" dirty="0" err="1">
                <a:latin typeface="Nyala"/>
              </a:rPr>
              <a:t>ቅዱሳን</a:t>
            </a:r>
            <a:r>
              <a:rPr lang="en-US" sz="2800" dirty="0">
                <a:latin typeface="Nyala"/>
              </a:rPr>
              <a:t> </a:t>
            </a:r>
            <a:r>
              <a:rPr lang="en-US" sz="2800" dirty="0" err="1">
                <a:latin typeface="Nyala"/>
              </a:rPr>
              <a:t>መላእክት</a:t>
            </a:r>
            <a:r>
              <a:rPr lang="en-US" sz="2800" dirty="0">
                <a:latin typeface="Nyala"/>
              </a:rPr>
              <a:t> </a:t>
            </a:r>
            <a:r>
              <a:rPr lang="en-US" sz="2800" dirty="0" err="1">
                <a:latin typeface="Nyala"/>
              </a:rPr>
              <a:t>በነገድ</a:t>
            </a:r>
            <a:r>
              <a:rPr lang="en-US" sz="2800" dirty="0">
                <a:latin typeface="Nyala"/>
              </a:rPr>
              <a:t> </a:t>
            </a:r>
            <a:r>
              <a:rPr lang="en-US" sz="2800" dirty="0" err="1">
                <a:latin typeface="Nyala"/>
              </a:rPr>
              <a:t>መቶ</a:t>
            </a:r>
            <a:r>
              <a:rPr lang="en-US" sz="2800" dirty="0">
                <a:latin typeface="Nyala"/>
              </a:rPr>
              <a:t> </a:t>
            </a:r>
            <a:r>
              <a:rPr lang="en-US" sz="2800" dirty="0" err="1">
                <a:latin typeface="Nyala"/>
              </a:rPr>
              <a:t>መሆናቸውን</a:t>
            </a:r>
            <a:r>
              <a:rPr lang="en-US" sz="2800" dirty="0">
                <a:latin typeface="Nyala"/>
              </a:rPr>
              <a:t> </a:t>
            </a:r>
            <a:r>
              <a:rPr lang="en-US" sz="2800" dirty="0" err="1">
                <a:latin typeface="Nyala"/>
              </a:rPr>
              <a:t>ጌታችን</a:t>
            </a:r>
            <a:r>
              <a:rPr lang="en-US" sz="2800" dirty="0">
                <a:latin typeface="Nyala"/>
              </a:rPr>
              <a:t> </a:t>
            </a:r>
            <a:r>
              <a:rPr lang="en-US" sz="2800" dirty="0" err="1">
                <a:latin typeface="Nyala"/>
              </a:rPr>
              <a:t>ኢየሱስ</a:t>
            </a:r>
            <a:r>
              <a:rPr lang="en-US" sz="2800" dirty="0">
                <a:latin typeface="Nyala"/>
              </a:rPr>
              <a:t> </a:t>
            </a:r>
            <a:r>
              <a:rPr lang="en-US" sz="2800" dirty="0" err="1">
                <a:latin typeface="Nyala"/>
              </a:rPr>
              <a:t>ክርስቶስ</a:t>
            </a:r>
            <a:r>
              <a:rPr lang="en-US" sz="2800" dirty="0">
                <a:latin typeface="Nyala"/>
              </a:rPr>
              <a:t> </a:t>
            </a:r>
            <a:r>
              <a:rPr lang="en-US" sz="2800" dirty="0" err="1">
                <a:latin typeface="Nyala"/>
              </a:rPr>
              <a:t>ተናግሮአል።ማቴ</a:t>
            </a:r>
            <a:r>
              <a:rPr lang="en-US" sz="2800" dirty="0">
                <a:latin typeface="Nyala"/>
              </a:rPr>
              <a:t> 18፥12።ከመቶው </a:t>
            </a:r>
            <a:r>
              <a:rPr lang="en-US" sz="2800" dirty="0" err="1">
                <a:latin typeface="Nyala"/>
              </a:rPr>
              <a:t>አንዱ</a:t>
            </a:r>
            <a:r>
              <a:rPr lang="en-US" sz="2800" dirty="0">
                <a:latin typeface="Nyala"/>
              </a:rPr>
              <a:t> </a:t>
            </a:r>
            <a:r>
              <a:rPr lang="en-US" sz="2800" dirty="0" err="1">
                <a:latin typeface="Nyala"/>
              </a:rPr>
              <a:t>ዲያብሎስ</a:t>
            </a:r>
            <a:r>
              <a:rPr lang="en-US" sz="2800" dirty="0">
                <a:latin typeface="Nyala"/>
              </a:rPr>
              <a:t> </a:t>
            </a:r>
            <a:r>
              <a:rPr lang="en-US" sz="2800" dirty="0" err="1">
                <a:latin typeface="Nyala"/>
              </a:rPr>
              <a:t>ነበር</a:t>
            </a:r>
            <a:r>
              <a:rPr lang="en-US" sz="2800" dirty="0">
                <a:latin typeface="Nyala"/>
              </a:rPr>
              <a:t> </a:t>
            </a:r>
            <a:r>
              <a:rPr lang="en-US" sz="2800" dirty="0" err="1">
                <a:latin typeface="Nyala"/>
              </a:rPr>
              <a:t>በዲያብሎስ</a:t>
            </a:r>
            <a:r>
              <a:rPr lang="en-US" sz="2800" dirty="0">
                <a:latin typeface="Nyala"/>
              </a:rPr>
              <a:t> </a:t>
            </a:r>
            <a:r>
              <a:rPr lang="en-US" sz="2800" dirty="0" err="1">
                <a:latin typeface="Nyala"/>
              </a:rPr>
              <a:t>ፈንታም</a:t>
            </a:r>
            <a:r>
              <a:rPr lang="en-US" sz="2800" dirty="0">
                <a:latin typeface="Nyala"/>
              </a:rPr>
              <a:t> </a:t>
            </a:r>
            <a:r>
              <a:rPr lang="en-US" sz="2800" dirty="0" err="1">
                <a:latin typeface="Nyala"/>
              </a:rPr>
              <a:t>አዳም</a:t>
            </a:r>
            <a:r>
              <a:rPr lang="en-US" sz="2800" dirty="0">
                <a:latin typeface="Nyala"/>
              </a:rPr>
              <a:t> </a:t>
            </a:r>
            <a:r>
              <a:rPr lang="en-US" sz="2800" dirty="0" err="1">
                <a:latin typeface="Nyala"/>
              </a:rPr>
              <a:t>ተተክቷል</a:t>
            </a:r>
            <a:r>
              <a:rPr lang="en-US" sz="2800" dirty="0">
                <a:latin typeface="Nyala"/>
              </a:rPr>
              <a:t> “</a:t>
            </a:r>
            <a:r>
              <a:rPr lang="en-US" sz="2800" dirty="0" err="1">
                <a:latin typeface="Nyala"/>
              </a:rPr>
              <a:t>የጠፋውና</a:t>
            </a:r>
            <a:r>
              <a:rPr lang="en-US" sz="2800" dirty="0">
                <a:latin typeface="Nyala"/>
              </a:rPr>
              <a:t> </a:t>
            </a:r>
            <a:r>
              <a:rPr lang="en-US" sz="2800" dirty="0" err="1">
                <a:latin typeface="Nyala"/>
              </a:rPr>
              <a:t>የተፈለገው</a:t>
            </a:r>
            <a:r>
              <a:rPr lang="en-US" sz="2800" dirty="0">
                <a:latin typeface="Nyala"/>
              </a:rPr>
              <a:t>” </a:t>
            </a:r>
            <a:r>
              <a:rPr lang="en-US" sz="2800" dirty="0" err="1">
                <a:latin typeface="Nyala"/>
              </a:rPr>
              <a:t>አዳም</a:t>
            </a:r>
            <a:r>
              <a:rPr lang="en-US" sz="2800" dirty="0">
                <a:latin typeface="Nyala"/>
              </a:rPr>
              <a:t> </a:t>
            </a:r>
            <a:r>
              <a:rPr lang="en-US" sz="2800" dirty="0" err="1">
                <a:latin typeface="Nyala"/>
              </a:rPr>
              <a:t>ነው</a:t>
            </a:r>
            <a:r>
              <a:rPr lang="en-US" sz="2800" dirty="0">
                <a:latin typeface="Nyala"/>
              </a:rPr>
              <a:t>።</a:t>
            </a:r>
          </a:p>
        </p:txBody>
      </p:sp>
    </p:spTree>
    <p:extLst>
      <p:ext uri="{BB962C8B-B14F-4D97-AF65-F5344CB8AC3E}">
        <p14:creationId xmlns:p14="http://schemas.microsoft.com/office/powerpoint/2010/main" val="178113398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Autofit/>
          </a:bodyPr>
          <a:lstStyle/>
          <a:p>
            <a:pPr algn="just">
              <a:lnSpc>
                <a:spcPct val="170000"/>
              </a:lnSpc>
              <a:defRPr/>
            </a:pPr>
            <a:r>
              <a:rPr lang="en-US" sz="2600" b="1" dirty="0" err="1">
                <a:solidFill>
                  <a:srgbClr val="002060"/>
                </a:solidFill>
                <a:latin typeface="Nyala"/>
              </a:rPr>
              <a:t>በከተማ</a:t>
            </a:r>
            <a:r>
              <a:rPr lang="en-US" sz="2600" b="1" dirty="0">
                <a:solidFill>
                  <a:srgbClr val="002060"/>
                </a:solidFill>
                <a:latin typeface="Nyala"/>
              </a:rPr>
              <a:t> </a:t>
            </a:r>
            <a:r>
              <a:rPr lang="en-US" sz="2600" b="1" dirty="0" err="1">
                <a:solidFill>
                  <a:srgbClr val="002060"/>
                </a:solidFill>
                <a:latin typeface="Nyala"/>
              </a:rPr>
              <a:t>አሥር</a:t>
            </a:r>
            <a:r>
              <a:rPr lang="en-US" sz="2600" b="1" dirty="0">
                <a:solidFill>
                  <a:srgbClr val="002060"/>
                </a:solidFill>
                <a:latin typeface="Nyala"/>
              </a:rPr>
              <a:t> </a:t>
            </a:r>
            <a:r>
              <a:rPr lang="en-US" sz="2600" b="1" dirty="0" err="1">
                <a:solidFill>
                  <a:srgbClr val="002060"/>
                </a:solidFill>
                <a:latin typeface="Nyala"/>
              </a:rPr>
              <a:t>ስለ</a:t>
            </a:r>
            <a:r>
              <a:rPr lang="en-US" sz="2600" b="1" dirty="0">
                <a:solidFill>
                  <a:srgbClr val="002060"/>
                </a:solidFill>
                <a:latin typeface="Nyala"/>
              </a:rPr>
              <a:t> </a:t>
            </a:r>
            <a:r>
              <a:rPr lang="en-US" sz="2600" b="1" dirty="0" err="1">
                <a:solidFill>
                  <a:srgbClr val="002060"/>
                </a:solidFill>
                <a:latin typeface="Nyala"/>
              </a:rPr>
              <a:t>መሆናቸውም</a:t>
            </a:r>
            <a:r>
              <a:rPr lang="en-US" sz="2600" b="1" dirty="0">
                <a:solidFill>
                  <a:srgbClr val="002060"/>
                </a:solidFill>
                <a:latin typeface="Nyala"/>
              </a:rPr>
              <a:t> </a:t>
            </a:r>
            <a:r>
              <a:rPr lang="en-US" sz="2600" b="1" dirty="0" err="1">
                <a:solidFill>
                  <a:srgbClr val="002060"/>
                </a:solidFill>
                <a:latin typeface="Nyala"/>
              </a:rPr>
              <a:t>ዐሥር</a:t>
            </a:r>
            <a:r>
              <a:rPr lang="en-US" sz="2600" b="1" dirty="0">
                <a:solidFill>
                  <a:srgbClr val="002060"/>
                </a:solidFill>
                <a:latin typeface="Nyala"/>
              </a:rPr>
              <a:t> </a:t>
            </a:r>
            <a:r>
              <a:rPr lang="en-US" sz="2600" b="1" dirty="0" err="1">
                <a:solidFill>
                  <a:srgbClr val="002060"/>
                </a:solidFill>
                <a:latin typeface="Nyala"/>
              </a:rPr>
              <a:t>ድራም</a:t>
            </a:r>
            <a:r>
              <a:rPr lang="en-US" sz="2600" b="1" dirty="0">
                <a:solidFill>
                  <a:srgbClr val="002060"/>
                </a:solidFill>
                <a:latin typeface="Nyala"/>
              </a:rPr>
              <a:t> </a:t>
            </a:r>
            <a:r>
              <a:rPr lang="en-US" sz="2600" dirty="0" err="1">
                <a:latin typeface="Nyala"/>
              </a:rPr>
              <a:t>ያላት</a:t>
            </a:r>
            <a:r>
              <a:rPr lang="en-US" sz="2600" dirty="0">
                <a:latin typeface="Nyala"/>
              </a:rPr>
              <a:t> </a:t>
            </a:r>
            <a:r>
              <a:rPr lang="en-US" sz="2600" dirty="0" err="1">
                <a:latin typeface="Nyala"/>
              </a:rPr>
              <a:t>ብትኖር</a:t>
            </a:r>
            <a:r>
              <a:rPr lang="en-US" sz="2600" dirty="0">
                <a:latin typeface="Nyala"/>
              </a:rPr>
              <a:t> </a:t>
            </a:r>
            <a:r>
              <a:rPr lang="en-US" sz="2600" dirty="0" err="1">
                <a:latin typeface="Nyala"/>
              </a:rPr>
              <a:t>አንዲቱ</a:t>
            </a:r>
            <a:r>
              <a:rPr lang="en-US" sz="2600" dirty="0">
                <a:latin typeface="Nyala"/>
              </a:rPr>
              <a:t> </a:t>
            </a:r>
            <a:r>
              <a:rPr lang="en-US" sz="2600" dirty="0" err="1">
                <a:latin typeface="Nyala"/>
              </a:rPr>
              <a:t>ብትጠፋባት</a:t>
            </a:r>
            <a:r>
              <a:rPr lang="en-US" sz="2600" dirty="0">
                <a:latin typeface="Nyala"/>
              </a:rPr>
              <a:t> </a:t>
            </a:r>
            <a:r>
              <a:rPr lang="en-US" sz="2600" dirty="0" err="1">
                <a:latin typeface="Nyala"/>
              </a:rPr>
              <a:t>መብራት</a:t>
            </a:r>
            <a:r>
              <a:rPr lang="en-US" sz="2600" dirty="0">
                <a:latin typeface="Nyala"/>
              </a:rPr>
              <a:t> </a:t>
            </a:r>
            <a:r>
              <a:rPr lang="en-US" sz="2600" dirty="0" err="1">
                <a:latin typeface="Nyala"/>
              </a:rPr>
              <a:t>አብርታ</a:t>
            </a:r>
            <a:r>
              <a:rPr lang="en-US" sz="2600" dirty="0">
                <a:latin typeface="Nyala"/>
              </a:rPr>
              <a:t> </a:t>
            </a:r>
            <a:r>
              <a:rPr lang="en-US" sz="2600" dirty="0" err="1">
                <a:latin typeface="Nyala"/>
              </a:rPr>
              <a:t>በቤቷ</a:t>
            </a:r>
            <a:r>
              <a:rPr lang="en-US" sz="2600" dirty="0">
                <a:latin typeface="Nyala"/>
              </a:rPr>
              <a:t> </a:t>
            </a:r>
            <a:r>
              <a:rPr lang="en-US" sz="2600" dirty="0" err="1">
                <a:latin typeface="Nyala"/>
              </a:rPr>
              <a:t>ያለውን</a:t>
            </a:r>
            <a:r>
              <a:rPr lang="en-US" sz="2600" dirty="0">
                <a:latin typeface="Nyala"/>
              </a:rPr>
              <a:t> </a:t>
            </a:r>
            <a:r>
              <a:rPr lang="en-US" sz="2600" dirty="0" err="1">
                <a:latin typeface="Nyala"/>
              </a:rPr>
              <a:t>ሁሉ</a:t>
            </a:r>
            <a:r>
              <a:rPr lang="en-US" sz="2600" dirty="0">
                <a:latin typeface="Nyala"/>
              </a:rPr>
              <a:t> </a:t>
            </a:r>
            <a:r>
              <a:rPr lang="en-US" sz="2600" dirty="0" err="1">
                <a:latin typeface="Nyala"/>
              </a:rPr>
              <a:t>እየፈነቀለች</a:t>
            </a:r>
            <a:r>
              <a:rPr lang="en-US" sz="2600" dirty="0">
                <a:latin typeface="Nyala"/>
              </a:rPr>
              <a:t> </a:t>
            </a:r>
            <a:r>
              <a:rPr lang="en-US" sz="2600" dirty="0" err="1">
                <a:latin typeface="Nyala"/>
              </a:rPr>
              <a:t>እስክታገኛት</a:t>
            </a:r>
            <a:r>
              <a:rPr lang="en-US" sz="2600" dirty="0">
                <a:latin typeface="Nyala"/>
              </a:rPr>
              <a:t> </a:t>
            </a:r>
            <a:r>
              <a:rPr lang="en-US" sz="2600" dirty="0" err="1">
                <a:latin typeface="Nyala"/>
              </a:rPr>
              <a:t>ድረስ</a:t>
            </a:r>
            <a:r>
              <a:rPr lang="en-US" sz="2600" dirty="0">
                <a:latin typeface="Nyala"/>
              </a:rPr>
              <a:t> </a:t>
            </a:r>
            <a:r>
              <a:rPr lang="en-US" sz="2600" dirty="0" err="1">
                <a:latin typeface="Nyala"/>
              </a:rPr>
              <a:t>ተግታ</a:t>
            </a:r>
            <a:r>
              <a:rPr lang="en-US" sz="2600" dirty="0">
                <a:latin typeface="Nyala"/>
              </a:rPr>
              <a:t> </a:t>
            </a:r>
            <a:r>
              <a:rPr lang="en-US" sz="2600" dirty="0" err="1">
                <a:latin typeface="Nyala"/>
              </a:rPr>
              <a:t>ትፈልግ</a:t>
            </a:r>
            <a:r>
              <a:rPr lang="en-US" sz="2600" dirty="0">
                <a:latin typeface="Nyala"/>
              </a:rPr>
              <a:t> </a:t>
            </a:r>
            <a:r>
              <a:rPr lang="en-US" sz="2600" dirty="0" err="1">
                <a:latin typeface="Nyala"/>
              </a:rPr>
              <a:t>የለምን</a:t>
            </a:r>
            <a:r>
              <a:rPr lang="en-US" sz="2600" dirty="0">
                <a:latin typeface="Nyala"/>
              </a:rPr>
              <a:t> </a:t>
            </a:r>
            <a:r>
              <a:rPr lang="en-US" sz="2600" dirty="0" err="1">
                <a:latin typeface="Nyala"/>
              </a:rPr>
              <a:t>በማለት</a:t>
            </a:r>
            <a:r>
              <a:rPr lang="en-US" sz="2600" dirty="0">
                <a:latin typeface="Nyala"/>
              </a:rPr>
              <a:t> </a:t>
            </a:r>
            <a:r>
              <a:rPr lang="en-US" sz="2600" dirty="0" err="1">
                <a:latin typeface="Nyala"/>
              </a:rPr>
              <a:t>አስረድቷል።ሉቃ</a:t>
            </a:r>
            <a:r>
              <a:rPr lang="en-US" sz="2600" dirty="0">
                <a:latin typeface="Nyala"/>
              </a:rPr>
              <a:t> 15፥8።</a:t>
            </a:r>
            <a:r>
              <a:rPr lang="am-ET" sz="2600" dirty="0">
                <a:latin typeface="Nyala"/>
              </a:rPr>
              <a:t> </a:t>
            </a:r>
            <a:r>
              <a:rPr lang="en-US" sz="2600" u="heavy" dirty="0" err="1">
                <a:solidFill>
                  <a:srgbClr val="FF0000"/>
                </a:solidFill>
                <a:latin typeface="Nyala"/>
              </a:rPr>
              <a:t>በከተማ</a:t>
            </a:r>
            <a:r>
              <a:rPr lang="en-US" sz="2600" u="heavy" dirty="0">
                <a:solidFill>
                  <a:srgbClr val="FF0000"/>
                </a:solidFill>
                <a:latin typeface="Nyala"/>
              </a:rPr>
              <a:t> </a:t>
            </a:r>
            <a:r>
              <a:rPr lang="en-US" sz="2600" u="heavy" dirty="0" err="1">
                <a:solidFill>
                  <a:srgbClr val="FF0000"/>
                </a:solidFill>
                <a:latin typeface="Nyala"/>
              </a:rPr>
              <a:t>አሥር</a:t>
            </a:r>
            <a:r>
              <a:rPr lang="en-US" sz="2600" u="heavy" dirty="0">
                <a:solidFill>
                  <a:srgbClr val="FF0000"/>
                </a:solidFill>
                <a:latin typeface="Nyala"/>
              </a:rPr>
              <a:t> </a:t>
            </a:r>
            <a:r>
              <a:rPr lang="en-US" sz="2600" u="heavy" dirty="0" err="1">
                <a:solidFill>
                  <a:srgbClr val="FF0000"/>
                </a:solidFill>
                <a:latin typeface="Nyala"/>
              </a:rPr>
              <a:t>ማለት</a:t>
            </a:r>
            <a:r>
              <a:rPr lang="en-US" sz="2600" u="heavy" dirty="0">
                <a:solidFill>
                  <a:srgbClr val="FF0000"/>
                </a:solidFill>
                <a:latin typeface="Nyala"/>
              </a:rPr>
              <a:t>፦ </a:t>
            </a:r>
            <a:endParaRPr lang="en-US" sz="2600" dirty="0">
              <a:solidFill>
                <a:srgbClr val="FF0000"/>
              </a:solidFill>
              <a:latin typeface="Nyala"/>
            </a:endParaRPr>
          </a:p>
          <a:p>
            <a:pPr marL="0" indent="0" algn="just" fontAlgn="auto">
              <a:lnSpc>
                <a:spcPct val="170000"/>
              </a:lnSpc>
              <a:spcAft>
                <a:spcPts val="0"/>
              </a:spcAft>
              <a:buNone/>
              <a:defRPr/>
            </a:pPr>
            <a:r>
              <a:rPr lang="en-US" sz="2600" dirty="0">
                <a:solidFill>
                  <a:srgbClr val="FF0000"/>
                </a:solidFill>
                <a:latin typeface="Nyala"/>
              </a:rPr>
              <a:t>1.</a:t>
            </a:r>
            <a:r>
              <a:rPr lang="en-US" sz="2600" u="heavy" dirty="0">
                <a:solidFill>
                  <a:srgbClr val="FF0000"/>
                </a:solidFill>
                <a:latin typeface="Nyala"/>
              </a:rPr>
              <a:t>ኢዮር</a:t>
            </a:r>
            <a:r>
              <a:rPr lang="en-US" sz="2600" dirty="0">
                <a:latin typeface="Nyala"/>
              </a:rPr>
              <a:t>፦ </a:t>
            </a:r>
            <a:r>
              <a:rPr lang="en-US" sz="2600" dirty="0" err="1">
                <a:latin typeface="Nyala"/>
              </a:rPr>
              <a:t>እግዚአብሔር</a:t>
            </a:r>
            <a:r>
              <a:rPr lang="en-US" sz="2600" dirty="0">
                <a:latin typeface="Nyala"/>
              </a:rPr>
              <a:t> </a:t>
            </a:r>
            <a:r>
              <a:rPr lang="en-US" sz="2600" dirty="0" err="1">
                <a:latin typeface="Nyala"/>
              </a:rPr>
              <a:t>በኢዮር</a:t>
            </a:r>
            <a:r>
              <a:rPr lang="en-US" sz="2600" dirty="0">
                <a:latin typeface="Nyala"/>
              </a:rPr>
              <a:t> </a:t>
            </a:r>
            <a:r>
              <a:rPr lang="en-US" sz="2600" dirty="0" err="1">
                <a:latin typeface="Nyala"/>
              </a:rPr>
              <a:t>ዐርባውን</a:t>
            </a:r>
            <a:r>
              <a:rPr lang="en-US" sz="2600" dirty="0">
                <a:latin typeface="Nyala"/>
              </a:rPr>
              <a:t> </a:t>
            </a:r>
            <a:r>
              <a:rPr lang="en-US" sz="2600" dirty="0" err="1">
                <a:latin typeface="Nyala"/>
              </a:rPr>
              <a:t>ነገደ</a:t>
            </a:r>
            <a:r>
              <a:rPr lang="en-US" sz="2600" dirty="0">
                <a:latin typeface="Nyala"/>
              </a:rPr>
              <a:t> </a:t>
            </a:r>
            <a:r>
              <a:rPr lang="en-US" sz="2600" dirty="0" err="1">
                <a:latin typeface="Nyala"/>
              </a:rPr>
              <a:t>መላእክት</a:t>
            </a:r>
            <a:r>
              <a:rPr lang="en-US" sz="2600" dirty="0">
                <a:latin typeface="Nyala"/>
              </a:rPr>
              <a:t> </a:t>
            </a:r>
            <a:r>
              <a:rPr lang="en-US" sz="2600" dirty="0" err="1">
                <a:latin typeface="Nyala"/>
              </a:rPr>
              <a:t>ለአራት</a:t>
            </a:r>
            <a:r>
              <a:rPr lang="en-US" sz="2600" dirty="0">
                <a:latin typeface="Nyala"/>
              </a:rPr>
              <a:t> </a:t>
            </a:r>
            <a:r>
              <a:rPr lang="en-US" sz="2600" dirty="0" err="1">
                <a:latin typeface="Nyala"/>
              </a:rPr>
              <a:t>ከፍሎ</a:t>
            </a:r>
            <a:r>
              <a:rPr lang="en-US" sz="2600" dirty="0">
                <a:latin typeface="Nyala"/>
              </a:rPr>
              <a:t> </a:t>
            </a:r>
            <a:r>
              <a:rPr lang="en-US" sz="2600" dirty="0" err="1">
                <a:latin typeface="Nyala"/>
              </a:rPr>
              <a:t>አራት</a:t>
            </a:r>
            <a:r>
              <a:rPr lang="en-US" sz="2600" dirty="0">
                <a:latin typeface="Nyala"/>
              </a:rPr>
              <a:t> </a:t>
            </a:r>
            <a:r>
              <a:rPr lang="en-US" sz="2600" dirty="0" err="1">
                <a:latin typeface="Nyala"/>
              </a:rPr>
              <a:t>አለቃዎችን</a:t>
            </a:r>
            <a:r>
              <a:rPr lang="en-US" sz="2600" dirty="0">
                <a:latin typeface="Nyala"/>
              </a:rPr>
              <a:t> </a:t>
            </a:r>
            <a:r>
              <a:rPr lang="en-US" sz="2600" dirty="0" err="1">
                <a:latin typeface="Nyala"/>
              </a:rPr>
              <a:t>ሹሞ</a:t>
            </a:r>
            <a:r>
              <a:rPr lang="en-US" sz="2600" dirty="0">
                <a:latin typeface="Nyala"/>
              </a:rPr>
              <a:t> </a:t>
            </a:r>
            <a:r>
              <a:rPr lang="en-US" sz="2600" dirty="0" err="1">
                <a:latin typeface="Nyala"/>
              </a:rPr>
              <a:t>አስፍሮአቸዋል።ኢዮርን</a:t>
            </a:r>
            <a:r>
              <a:rPr lang="en-US" sz="2600" dirty="0">
                <a:latin typeface="Nyala"/>
              </a:rPr>
              <a:t> </a:t>
            </a:r>
            <a:r>
              <a:rPr lang="en-US" sz="2600" dirty="0" err="1">
                <a:latin typeface="Nyala"/>
              </a:rPr>
              <a:t>እንደ</a:t>
            </a:r>
            <a:r>
              <a:rPr lang="en-US" sz="2600" dirty="0">
                <a:latin typeface="Nyala"/>
              </a:rPr>
              <a:t> </a:t>
            </a:r>
            <a:r>
              <a:rPr lang="en-US" sz="2600" dirty="0" err="1">
                <a:latin typeface="Nyala"/>
              </a:rPr>
              <a:t>ፎቅ</a:t>
            </a:r>
            <a:r>
              <a:rPr lang="en-US" sz="2600" dirty="0">
                <a:latin typeface="Nyala"/>
              </a:rPr>
              <a:t> </a:t>
            </a:r>
            <a:r>
              <a:rPr lang="en-US" sz="2600" dirty="0" err="1">
                <a:latin typeface="Nyala"/>
              </a:rPr>
              <a:t>ቤት</a:t>
            </a:r>
            <a:r>
              <a:rPr lang="en-US" sz="2600" dirty="0">
                <a:latin typeface="Nyala"/>
              </a:rPr>
              <a:t> </a:t>
            </a:r>
            <a:r>
              <a:rPr lang="en-US" sz="2600" dirty="0" err="1">
                <a:latin typeface="Nyala"/>
              </a:rPr>
              <a:t>አድርጐ</a:t>
            </a:r>
            <a:r>
              <a:rPr lang="en-US" sz="2600" dirty="0">
                <a:latin typeface="Nyala"/>
              </a:rPr>
              <a:t> </a:t>
            </a:r>
            <a:r>
              <a:rPr lang="en-US" sz="2600" dirty="0" err="1">
                <a:latin typeface="Nyala"/>
              </a:rPr>
              <a:t>በአራት</a:t>
            </a:r>
            <a:r>
              <a:rPr lang="en-US" sz="2600" dirty="0">
                <a:latin typeface="Nyala"/>
              </a:rPr>
              <a:t> </a:t>
            </a:r>
            <a:r>
              <a:rPr lang="en-US" sz="2600" dirty="0" err="1">
                <a:latin typeface="Nyala"/>
              </a:rPr>
              <a:t>ከተማ</a:t>
            </a:r>
            <a:r>
              <a:rPr lang="en-US" sz="2600" dirty="0">
                <a:latin typeface="Nyala"/>
              </a:rPr>
              <a:t> </a:t>
            </a:r>
            <a:r>
              <a:rPr lang="en-US" sz="2600" dirty="0" err="1">
                <a:latin typeface="Nyala"/>
              </a:rPr>
              <a:t>ከፍሏታል</a:t>
            </a:r>
            <a:r>
              <a:rPr lang="en-US" sz="2600" dirty="0">
                <a:latin typeface="Nyala"/>
              </a:rPr>
              <a:t>።</a:t>
            </a:r>
          </a:p>
          <a:p>
            <a:pPr marL="0" indent="0" algn="just" fontAlgn="auto">
              <a:lnSpc>
                <a:spcPct val="170000"/>
              </a:lnSpc>
              <a:spcAft>
                <a:spcPts val="0"/>
              </a:spcAft>
              <a:buNone/>
              <a:defRPr/>
            </a:pPr>
            <a:r>
              <a:rPr lang="en-US" sz="2600" dirty="0">
                <a:latin typeface="Nyala"/>
              </a:rPr>
              <a:t> </a:t>
            </a:r>
          </a:p>
        </p:txBody>
      </p:sp>
    </p:spTree>
    <p:extLst>
      <p:ext uri="{BB962C8B-B14F-4D97-AF65-F5344CB8AC3E}">
        <p14:creationId xmlns:p14="http://schemas.microsoft.com/office/powerpoint/2010/main" val="7765770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Autofit/>
          </a:bodyPr>
          <a:lstStyle/>
          <a:p>
            <a:pPr algn="just">
              <a:lnSpc>
                <a:spcPct val="150000"/>
              </a:lnSpc>
              <a:defRPr/>
            </a:pPr>
            <a:r>
              <a:rPr lang="en-US" sz="2800" dirty="0" err="1">
                <a:latin typeface="Nyala"/>
              </a:rPr>
              <a:t>በላይኛው</a:t>
            </a:r>
            <a:r>
              <a:rPr lang="en-US" sz="2800" dirty="0">
                <a:latin typeface="Nyala"/>
              </a:rPr>
              <a:t> </a:t>
            </a:r>
            <a:r>
              <a:rPr lang="en-US" sz="2800" dirty="0" err="1">
                <a:latin typeface="Nyala"/>
              </a:rPr>
              <a:t>ከተማ</a:t>
            </a:r>
            <a:r>
              <a:rPr lang="en-US" sz="2800" dirty="0">
                <a:latin typeface="Nyala"/>
              </a:rPr>
              <a:t> </a:t>
            </a:r>
            <a:r>
              <a:rPr lang="en-US" sz="2800" dirty="0" err="1">
                <a:latin typeface="Nyala"/>
              </a:rPr>
              <a:t>ዐሥሩን</a:t>
            </a:r>
            <a:r>
              <a:rPr lang="en-US" sz="2800" dirty="0">
                <a:latin typeface="Nyala"/>
              </a:rPr>
              <a:t> </a:t>
            </a:r>
            <a:r>
              <a:rPr lang="en-US" sz="2800" dirty="0" err="1">
                <a:latin typeface="Nyala"/>
              </a:rPr>
              <a:t>ነገድ</a:t>
            </a:r>
            <a:r>
              <a:rPr lang="en-US" sz="2800" dirty="0">
                <a:latin typeface="Nyala"/>
              </a:rPr>
              <a:t> </a:t>
            </a:r>
            <a:r>
              <a:rPr lang="en-US" sz="2800" b="1" dirty="0" err="1">
                <a:solidFill>
                  <a:srgbClr val="7030A0"/>
                </a:solidFill>
                <a:latin typeface="Nyala"/>
              </a:rPr>
              <a:t>አጋዕዝት</a:t>
            </a:r>
            <a:r>
              <a:rPr lang="en-US" sz="2800" b="1" dirty="0">
                <a:solidFill>
                  <a:srgbClr val="7030A0"/>
                </a:solidFill>
                <a:latin typeface="Nyala"/>
              </a:rPr>
              <a:t> </a:t>
            </a:r>
            <a:r>
              <a:rPr lang="en-US" sz="2800" b="1" dirty="0" err="1">
                <a:solidFill>
                  <a:srgbClr val="7030A0"/>
                </a:solidFill>
                <a:latin typeface="Nyala"/>
              </a:rPr>
              <a:t>ብሎ</a:t>
            </a:r>
            <a:r>
              <a:rPr lang="en-US" sz="2800" b="1" dirty="0">
                <a:solidFill>
                  <a:srgbClr val="7030A0"/>
                </a:solidFill>
                <a:latin typeface="Nyala"/>
              </a:rPr>
              <a:t> </a:t>
            </a:r>
            <a:r>
              <a:rPr lang="en-US" sz="2800" b="1" dirty="0" err="1">
                <a:solidFill>
                  <a:srgbClr val="7030A0"/>
                </a:solidFill>
                <a:latin typeface="Nyala"/>
              </a:rPr>
              <a:t>ሳጥናኤልን</a:t>
            </a:r>
            <a:r>
              <a:rPr lang="en-US" sz="2800" b="1" dirty="0">
                <a:solidFill>
                  <a:srgbClr val="7030A0"/>
                </a:solidFill>
                <a:latin typeface="Nyala"/>
              </a:rPr>
              <a:t> </a:t>
            </a:r>
            <a:r>
              <a:rPr lang="en-US" sz="2800" b="1" dirty="0" err="1">
                <a:solidFill>
                  <a:srgbClr val="7030A0"/>
                </a:solidFill>
                <a:latin typeface="Nyala"/>
              </a:rPr>
              <a:t>አለቃ</a:t>
            </a:r>
            <a:r>
              <a:rPr lang="en-US" sz="2800" b="1" dirty="0">
                <a:solidFill>
                  <a:srgbClr val="7030A0"/>
                </a:solidFill>
                <a:latin typeface="Nyala"/>
              </a:rPr>
              <a:t> </a:t>
            </a:r>
            <a:r>
              <a:rPr lang="en-US" sz="2800" dirty="0" err="1">
                <a:latin typeface="Nyala"/>
              </a:rPr>
              <a:t>አድርጐ</a:t>
            </a:r>
            <a:r>
              <a:rPr lang="en-US" sz="2800" dirty="0">
                <a:latin typeface="Nyala"/>
              </a:rPr>
              <a:t> </a:t>
            </a:r>
            <a:r>
              <a:rPr lang="en-US" sz="2800" dirty="0" err="1">
                <a:latin typeface="Nyala"/>
              </a:rPr>
              <a:t>ሾመላቸው</a:t>
            </a:r>
            <a:r>
              <a:rPr lang="en-US" sz="2800" dirty="0">
                <a:latin typeface="Nyala"/>
              </a:rPr>
              <a:t> ።</a:t>
            </a:r>
            <a:endParaRPr lang="am-ET" sz="2800" dirty="0">
              <a:latin typeface="Nyala"/>
            </a:endParaRPr>
          </a:p>
          <a:p>
            <a:pPr algn="just" fontAlgn="auto">
              <a:lnSpc>
                <a:spcPct val="150000"/>
              </a:lnSpc>
              <a:spcAft>
                <a:spcPts val="0"/>
              </a:spcAft>
              <a:defRPr/>
            </a:pPr>
            <a:r>
              <a:rPr lang="en-US" sz="2800" dirty="0" err="1">
                <a:latin typeface="Nyala"/>
              </a:rPr>
              <a:t>በሁለተኛው</a:t>
            </a:r>
            <a:r>
              <a:rPr lang="en-US" sz="2800" dirty="0">
                <a:latin typeface="Nyala"/>
              </a:rPr>
              <a:t> </a:t>
            </a:r>
            <a:r>
              <a:rPr lang="en-US" sz="2800" dirty="0" err="1">
                <a:latin typeface="Nyala"/>
              </a:rPr>
              <a:t>ከተማ</a:t>
            </a:r>
            <a:r>
              <a:rPr lang="en-US" sz="2800" dirty="0">
                <a:latin typeface="Nyala"/>
              </a:rPr>
              <a:t> </a:t>
            </a:r>
            <a:r>
              <a:rPr lang="en-US" sz="2800" dirty="0" err="1">
                <a:latin typeface="Nyala"/>
              </a:rPr>
              <a:t>ዐሥሩን</a:t>
            </a:r>
            <a:r>
              <a:rPr lang="en-US" sz="2800" dirty="0">
                <a:latin typeface="Nyala"/>
              </a:rPr>
              <a:t> </a:t>
            </a:r>
            <a:r>
              <a:rPr lang="en-US" sz="2800" dirty="0" err="1">
                <a:latin typeface="Nyala"/>
              </a:rPr>
              <a:t>ነገድ</a:t>
            </a:r>
            <a:r>
              <a:rPr lang="en-US" sz="2800" dirty="0">
                <a:latin typeface="Nyala"/>
              </a:rPr>
              <a:t> </a:t>
            </a:r>
            <a:r>
              <a:rPr lang="en-US" sz="2800" b="1" dirty="0" err="1">
                <a:solidFill>
                  <a:srgbClr val="FF0000"/>
                </a:solidFill>
                <a:latin typeface="Nyala"/>
              </a:rPr>
              <a:t>ኪሩቤል</a:t>
            </a:r>
            <a:r>
              <a:rPr lang="en-US" sz="2800" b="1" dirty="0">
                <a:solidFill>
                  <a:srgbClr val="FF0000"/>
                </a:solidFill>
                <a:latin typeface="Nyala"/>
              </a:rPr>
              <a:t> </a:t>
            </a:r>
            <a:r>
              <a:rPr lang="en-US" sz="2800" b="1" dirty="0" err="1">
                <a:solidFill>
                  <a:srgbClr val="FF0000"/>
                </a:solidFill>
                <a:latin typeface="Nyala"/>
              </a:rPr>
              <a:t>ብሎ</a:t>
            </a:r>
            <a:r>
              <a:rPr lang="en-US" sz="2800" b="1" dirty="0">
                <a:solidFill>
                  <a:srgbClr val="FF0000"/>
                </a:solidFill>
                <a:latin typeface="Nyala"/>
              </a:rPr>
              <a:t> </a:t>
            </a:r>
            <a:r>
              <a:rPr lang="en-US" sz="2800" b="1" dirty="0" err="1">
                <a:solidFill>
                  <a:srgbClr val="FF0000"/>
                </a:solidFill>
                <a:latin typeface="Nyala"/>
              </a:rPr>
              <a:t>በመሰየም</a:t>
            </a:r>
            <a:r>
              <a:rPr lang="en-US" sz="2800" b="1" dirty="0">
                <a:solidFill>
                  <a:srgbClr val="FF0000"/>
                </a:solidFill>
                <a:latin typeface="Nyala"/>
              </a:rPr>
              <a:t> </a:t>
            </a:r>
            <a:r>
              <a:rPr lang="en-US" sz="2800" b="1" dirty="0" err="1">
                <a:solidFill>
                  <a:srgbClr val="FF0000"/>
                </a:solidFill>
                <a:latin typeface="Nyala"/>
              </a:rPr>
              <a:t>ኪሩብ</a:t>
            </a:r>
            <a:r>
              <a:rPr lang="en-US" sz="2800" b="1" dirty="0">
                <a:solidFill>
                  <a:srgbClr val="FF0000"/>
                </a:solidFill>
                <a:latin typeface="Nyala"/>
              </a:rPr>
              <a:t> </a:t>
            </a:r>
            <a:r>
              <a:rPr lang="en-US" sz="2800" b="1" dirty="0" err="1">
                <a:solidFill>
                  <a:srgbClr val="FF0000"/>
                </a:solidFill>
                <a:latin typeface="Nyala"/>
              </a:rPr>
              <a:t>የተባለውን</a:t>
            </a:r>
            <a:r>
              <a:rPr lang="en-US" sz="2800" b="1" dirty="0">
                <a:solidFill>
                  <a:srgbClr val="FF0000"/>
                </a:solidFill>
                <a:latin typeface="Nyala"/>
              </a:rPr>
              <a:t> </a:t>
            </a:r>
            <a:r>
              <a:rPr lang="en-US" sz="2800" b="1" dirty="0" err="1">
                <a:solidFill>
                  <a:srgbClr val="FF0000"/>
                </a:solidFill>
                <a:latin typeface="Nyala"/>
              </a:rPr>
              <a:t>መልአክ</a:t>
            </a:r>
            <a:r>
              <a:rPr lang="en-US" sz="2800" b="1" dirty="0">
                <a:solidFill>
                  <a:srgbClr val="FF0000"/>
                </a:solidFill>
                <a:latin typeface="Nyala"/>
              </a:rPr>
              <a:t> </a:t>
            </a:r>
            <a:r>
              <a:rPr lang="en-US" sz="2800" b="1" dirty="0" err="1">
                <a:solidFill>
                  <a:srgbClr val="FF0000"/>
                </a:solidFill>
                <a:latin typeface="Nyala"/>
              </a:rPr>
              <a:t>አለቃ</a:t>
            </a:r>
            <a:r>
              <a:rPr lang="en-US" sz="2800" b="1" dirty="0">
                <a:solidFill>
                  <a:srgbClr val="FF0000"/>
                </a:solidFill>
                <a:latin typeface="Nyala"/>
              </a:rPr>
              <a:t> </a:t>
            </a:r>
            <a:r>
              <a:rPr lang="en-US" sz="2800" dirty="0" err="1">
                <a:latin typeface="Nyala"/>
              </a:rPr>
              <a:t>አድርጐ</a:t>
            </a:r>
            <a:r>
              <a:rPr lang="en-US" sz="2800" dirty="0">
                <a:latin typeface="Nyala"/>
              </a:rPr>
              <a:t> ሾሞላቸዋል።ሕዝ10፥1።</a:t>
            </a:r>
          </a:p>
          <a:p>
            <a:pPr algn="just" fontAlgn="auto">
              <a:lnSpc>
                <a:spcPct val="150000"/>
              </a:lnSpc>
              <a:spcAft>
                <a:spcPts val="0"/>
              </a:spcAft>
              <a:defRPr/>
            </a:pPr>
            <a:r>
              <a:rPr lang="en-US" sz="2800" dirty="0" err="1">
                <a:latin typeface="Nyala"/>
              </a:rPr>
              <a:t>በሦስተኛው</a:t>
            </a:r>
            <a:r>
              <a:rPr lang="en-US" sz="2800" dirty="0">
                <a:latin typeface="Nyala"/>
              </a:rPr>
              <a:t> </a:t>
            </a:r>
            <a:r>
              <a:rPr lang="en-US" sz="2800" dirty="0" err="1">
                <a:latin typeface="Nyala"/>
              </a:rPr>
              <a:t>ከተማ</a:t>
            </a:r>
            <a:r>
              <a:rPr lang="en-US" sz="2800" dirty="0">
                <a:latin typeface="Nyala"/>
              </a:rPr>
              <a:t> </a:t>
            </a:r>
            <a:r>
              <a:rPr lang="en-US" sz="2800" dirty="0" err="1">
                <a:latin typeface="Nyala"/>
              </a:rPr>
              <a:t>ዐሥሩን</a:t>
            </a:r>
            <a:r>
              <a:rPr lang="en-US" sz="2800" dirty="0">
                <a:latin typeface="Nyala"/>
              </a:rPr>
              <a:t> </a:t>
            </a:r>
            <a:r>
              <a:rPr lang="en-US" sz="2800" dirty="0" err="1">
                <a:latin typeface="Nyala"/>
              </a:rPr>
              <a:t>ነገድ</a:t>
            </a:r>
            <a:r>
              <a:rPr lang="en-US" sz="2800" dirty="0">
                <a:latin typeface="Nyala"/>
              </a:rPr>
              <a:t> </a:t>
            </a:r>
            <a:r>
              <a:rPr lang="en-US" sz="2800" b="1" dirty="0" err="1">
                <a:solidFill>
                  <a:srgbClr val="0070C0"/>
                </a:solidFill>
                <a:latin typeface="Nyala"/>
              </a:rPr>
              <a:t>ሱራፌል</a:t>
            </a:r>
            <a:r>
              <a:rPr lang="en-US" sz="2800" b="1" dirty="0">
                <a:solidFill>
                  <a:srgbClr val="0070C0"/>
                </a:solidFill>
                <a:latin typeface="Nyala"/>
              </a:rPr>
              <a:t> </a:t>
            </a:r>
            <a:r>
              <a:rPr lang="en-US" sz="2800" b="1" dirty="0" err="1">
                <a:solidFill>
                  <a:srgbClr val="0070C0"/>
                </a:solidFill>
                <a:latin typeface="Nyala"/>
              </a:rPr>
              <a:t>ብሎ</a:t>
            </a:r>
            <a:r>
              <a:rPr lang="en-US" sz="2800" b="1" dirty="0">
                <a:solidFill>
                  <a:srgbClr val="0070C0"/>
                </a:solidFill>
                <a:latin typeface="Nyala"/>
              </a:rPr>
              <a:t> </a:t>
            </a:r>
            <a:r>
              <a:rPr lang="en-US" sz="2800" b="1" dirty="0" err="1">
                <a:solidFill>
                  <a:srgbClr val="0070C0"/>
                </a:solidFill>
                <a:latin typeface="Nyala"/>
              </a:rPr>
              <a:t>በመሰየም</a:t>
            </a:r>
            <a:r>
              <a:rPr lang="en-US" sz="2800" b="1" dirty="0">
                <a:solidFill>
                  <a:srgbClr val="0070C0"/>
                </a:solidFill>
                <a:latin typeface="Nyala"/>
              </a:rPr>
              <a:t> </a:t>
            </a:r>
            <a:r>
              <a:rPr lang="en-US" sz="2800" b="1" dirty="0" err="1">
                <a:solidFill>
                  <a:srgbClr val="0070C0"/>
                </a:solidFill>
                <a:latin typeface="Nyala"/>
              </a:rPr>
              <a:t>ሱራፊ</a:t>
            </a:r>
            <a:r>
              <a:rPr lang="en-US" sz="2800" b="1" dirty="0">
                <a:solidFill>
                  <a:srgbClr val="0070C0"/>
                </a:solidFill>
                <a:latin typeface="Nyala"/>
              </a:rPr>
              <a:t> </a:t>
            </a:r>
            <a:r>
              <a:rPr lang="en-US" sz="2800" b="1" dirty="0" err="1">
                <a:solidFill>
                  <a:srgbClr val="0070C0"/>
                </a:solidFill>
                <a:latin typeface="Nyala"/>
              </a:rPr>
              <a:t>የተባለውን</a:t>
            </a:r>
            <a:r>
              <a:rPr lang="en-US" sz="2800" b="1" dirty="0">
                <a:solidFill>
                  <a:srgbClr val="0070C0"/>
                </a:solidFill>
                <a:latin typeface="Nyala"/>
              </a:rPr>
              <a:t> መ</a:t>
            </a:r>
            <a:r>
              <a:rPr lang="am-ET" sz="2800" b="1" dirty="0">
                <a:solidFill>
                  <a:srgbClr val="0070C0"/>
                </a:solidFill>
                <a:latin typeface="Nyala"/>
              </a:rPr>
              <a:t>ልአ</a:t>
            </a:r>
            <a:r>
              <a:rPr lang="en-US" sz="2800" b="1" dirty="0">
                <a:solidFill>
                  <a:srgbClr val="0070C0"/>
                </a:solidFill>
                <a:latin typeface="Nyala"/>
              </a:rPr>
              <a:t>ክ </a:t>
            </a:r>
            <a:r>
              <a:rPr lang="en-US" sz="2800" b="1" dirty="0" err="1">
                <a:solidFill>
                  <a:srgbClr val="0070C0"/>
                </a:solidFill>
                <a:latin typeface="Nyala"/>
              </a:rPr>
              <a:t>አለቃ</a:t>
            </a:r>
            <a:r>
              <a:rPr lang="en-US" sz="2800" b="1" dirty="0">
                <a:solidFill>
                  <a:srgbClr val="0070C0"/>
                </a:solidFill>
                <a:latin typeface="Nyala"/>
              </a:rPr>
              <a:t> </a:t>
            </a:r>
            <a:r>
              <a:rPr lang="en-US" sz="2800" dirty="0" err="1">
                <a:latin typeface="Nyala"/>
              </a:rPr>
              <a:t>አድርጐ</a:t>
            </a:r>
            <a:r>
              <a:rPr lang="en-US" sz="2800" dirty="0">
                <a:latin typeface="Nyala"/>
              </a:rPr>
              <a:t> </a:t>
            </a:r>
            <a:r>
              <a:rPr lang="en-US" sz="2800" dirty="0" err="1">
                <a:latin typeface="Nyala"/>
              </a:rPr>
              <a:t>ሾመላቸው</a:t>
            </a:r>
            <a:r>
              <a:rPr lang="en-US" sz="2800" dirty="0">
                <a:latin typeface="Nyala"/>
              </a:rPr>
              <a:t>።</a:t>
            </a:r>
          </a:p>
          <a:p>
            <a:pPr algn="just">
              <a:lnSpc>
                <a:spcPct val="150000"/>
              </a:lnSpc>
            </a:pPr>
            <a:endParaRPr lang="en-US" sz="2800" dirty="0">
              <a:latin typeface="Nyala"/>
            </a:endParaRPr>
          </a:p>
        </p:txBody>
      </p:sp>
    </p:spTree>
    <p:extLst>
      <p:ext uri="{BB962C8B-B14F-4D97-AF65-F5344CB8AC3E}">
        <p14:creationId xmlns:p14="http://schemas.microsoft.com/office/powerpoint/2010/main" val="132077214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Autofit/>
          </a:bodyPr>
          <a:lstStyle/>
          <a:p>
            <a:pPr algn="just" fontAlgn="auto">
              <a:lnSpc>
                <a:spcPct val="150000"/>
              </a:lnSpc>
              <a:spcAft>
                <a:spcPts val="0"/>
              </a:spcAft>
              <a:defRPr/>
            </a:pPr>
            <a:r>
              <a:rPr lang="en-US" sz="2600" dirty="0" err="1">
                <a:latin typeface="Nyala"/>
              </a:rPr>
              <a:t>በአራተኛው</a:t>
            </a:r>
            <a:r>
              <a:rPr lang="en-US" sz="2600" dirty="0">
                <a:latin typeface="Nyala"/>
              </a:rPr>
              <a:t> </a:t>
            </a:r>
            <a:r>
              <a:rPr lang="en-US" sz="2600" dirty="0" err="1">
                <a:latin typeface="Nyala"/>
              </a:rPr>
              <a:t>ከተማ</a:t>
            </a:r>
            <a:r>
              <a:rPr lang="en-US" sz="2600" dirty="0">
                <a:latin typeface="Nyala"/>
              </a:rPr>
              <a:t> </a:t>
            </a:r>
            <a:r>
              <a:rPr lang="en-US" sz="2600" b="1" dirty="0" err="1">
                <a:solidFill>
                  <a:srgbClr val="002060"/>
                </a:solidFill>
                <a:latin typeface="Nyala"/>
              </a:rPr>
              <a:t>ዐሥሩን</a:t>
            </a:r>
            <a:r>
              <a:rPr lang="en-US" sz="2600" b="1" dirty="0">
                <a:solidFill>
                  <a:srgbClr val="002060"/>
                </a:solidFill>
                <a:latin typeface="Nyala"/>
              </a:rPr>
              <a:t> </a:t>
            </a:r>
            <a:r>
              <a:rPr lang="en-US" sz="2600" b="1" dirty="0" err="1">
                <a:solidFill>
                  <a:srgbClr val="002060"/>
                </a:solidFill>
                <a:latin typeface="Nyala"/>
              </a:rPr>
              <a:t>ነገድ</a:t>
            </a:r>
            <a:r>
              <a:rPr lang="en-US" sz="2600" b="1" dirty="0">
                <a:solidFill>
                  <a:srgbClr val="002060"/>
                </a:solidFill>
                <a:latin typeface="Nyala"/>
              </a:rPr>
              <a:t> </a:t>
            </a:r>
            <a:r>
              <a:rPr lang="en-US" sz="2600" b="1" dirty="0" err="1">
                <a:solidFill>
                  <a:srgbClr val="002060"/>
                </a:solidFill>
                <a:latin typeface="Nyala"/>
              </a:rPr>
              <a:t>ኃይላት</a:t>
            </a:r>
            <a:r>
              <a:rPr lang="en-US" sz="2600" b="1" dirty="0">
                <a:solidFill>
                  <a:srgbClr val="002060"/>
                </a:solidFill>
                <a:latin typeface="Nyala"/>
              </a:rPr>
              <a:t> </a:t>
            </a:r>
            <a:r>
              <a:rPr lang="en-US" sz="2600" b="1" dirty="0" err="1">
                <a:solidFill>
                  <a:srgbClr val="002060"/>
                </a:solidFill>
                <a:latin typeface="Nyala"/>
              </a:rPr>
              <a:t>ብሎ</a:t>
            </a:r>
            <a:r>
              <a:rPr lang="en-US" sz="2600" b="1" dirty="0">
                <a:solidFill>
                  <a:srgbClr val="002060"/>
                </a:solidFill>
                <a:latin typeface="Nyala"/>
              </a:rPr>
              <a:t> </a:t>
            </a:r>
            <a:r>
              <a:rPr lang="en-US" sz="2600" b="1" dirty="0" err="1">
                <a:solidFill>
                  <a:srgbClr val="002060"/>
                </a:solidFill>
                <a:latin typeface="Nyala"/>
              </a:rPr>
              <a:t>በመሰየም</a:t>
            </a:r>
            <a:r>
              <a:rPr lang="en-US" sz="2600" b="1" dirty="0">
                <a:solidFill>
                  <a:srgbClr val="002060"/>
                </a:solidFill>
                <a:latin typeface="Nyala"/>
              </a:rPr>
              <a:t> </a:t>
            </a:r>
            <a:r>
              <a:rPr lang="en-US" sz="2600" b="1" dirty="0" err="1">
                <a:solidFill>
                  <a:srgbClr val="002060"/>
                </a:solidFill>
                <a:latin typeface="Nyala"/>
              </a:rPr>
              <a:t>ቅዱስ</a:t>
            </a:r>
            <a:r>
              <a:rPr lang="en-US" sz="2600" b="1" dirty="0">
                <a:solidFill>
                  <a:srgbClr val="002060"/>
                </a:solidFill>
                <a:latin typeface="Nyala"/>
              </a:rPr>
              <a:t> </a:t>
            </a:r>
            <a:r>
              <a:rPr lang="en-US" sz="2600" b="1" dirty="0" err="1">
                <a:solidFill>
                  <a:srgbClr val="002060"/>
                </a:solidFill>
                <a:latin typeface="Nyala"/>
              </a:rPr>
              <a:t>ሚካኤልን</a:t>
            </a:r>
            <a:r>
              <a:rPr lang="en-US" sz="2600" b="1" dirty="0">
                <a:solidFill>
                  <a:srgbClr val="002060"/>
                </a:solidFill>
                <a:latin typeface="Nyala"/>
              </a:rPr>
              <a:t> </a:t>
            </a:r>
            <a:r>
              <a:rPr lang="en-US" sz="2600" b="1" dirty="0" err="1">
                <a:solidFill>
                  <a:srgbClr val="002060"/>
                </a:solidFill>
                <a:latin typeface="Nyala"/>
              </a:rPr>
              <a:t>አለቃ</a:t>
            </a:r>
            <a:r>
              <a:rPr lang="en-US" sz="2600" b="1" dirty="0">
                <a:solidFill>
                  <a:srgbClr val="002060"/>
                </a:solidFill>
                <a:latin typeface="Nyala"/>
              </a:rPr>
              <a:t> </a:t>
            </a:r>
            <a:r>
              <a:rPr lang="en-US" sz="2600" dirty="0" err="1">
                <a:latin typeface="Nyala"/>
              </a:rPr>
              <a:t>አድርጐ</a:t>
            </a:r>
            <a:r>
              <a:rPr lang="en-US" sz="2600" dirty="0">
                <a:latin typeface="Nyala"/>
              </a:rPr>
              <a:t> ሾመላቸው።1ጴጥ 3፥22።</a:t>
            </a:r>
            <a:endParaRPr lang="am-ET" sz="2600" dirty="0">
              <a:latin typeface="Nyala"/>
            </a:endParaRPr>
          </a:p>
          <a:p>
            <a:pPr algn="just" fontAlgn="auto">
              <a:lnSpc>
                <a:spcPct val="150000"/>
              </a:lnSpc>
              <a:spcAft>
                <a:spcPts val="0"/>
              </a:spcAft>
              <a:defRPr/>
            </a:pPr>
            <a:r>
              <a:rPr lang="en-US" sz="2600" dirty="0" err="1">
                <a:latin typeface="Nyala"/>
              </a:rPr>
              <a:t>እኔ</a:t>
            </a:r>
            <a:r>
              <a:rPr lang="en-US" sz="2600" dirty="0">
                <a:latin typeface="Nyala"/>
              </a:rPr>
              <a:t> </a:t>
            </a:r>
            <a:r>
              <a:rPr lang="en-US" sz="2600" dirty="0" err="1">
                <a:latin typeface="Nyala"/>
              </a:rPr>
              <a:t>የእግዚአብሔር</a:t>
            </a:r>
            <a:r>
              <a:rPr lang="en-US" sz="2600" dirty="0">
                <a:latin typeface="Nyala"/>
              </a:rPr>
              <a:t> </a:t>
            </a:r>
            <a:r>
              <a:rPr lang="en-US" sz="2600" dirty="0" err="1">
                <a:latin typeface="Nyala"/>
              </a:rPr>
              <a:t>ሠራዊት</a:t>
            </a:r>
            <a:r>
              <a:rPr lang="en-US" sz="2600" dirty="0">
                <a:latin typeface="Nyala"/>
              </a:rPr>
              <a:t> </a:t>
            </a:r>
            <a:r>
              <a:rPr lang="en-US" sz="2600" dirty="0" err="1">
                <a:latin typeface="Nyala"/>
              </a:rPr>
              <a:t>አለቃ</a:t>
            </a:r>
            <a:r>
              <a:rPr lang="en-US" sz="2600" dirty="0">
                <a:latin typeface="Nyala"/>
              </a:rPr>
              <a:t> </a:t>
            </a:r>
            <a:r>
              <a:rPr lang="en-US" sz="2600" dirty="0" err="1">
                <a:latin typeface="Nyala"/>
              </a:rPr>
              <a:t>ሁኜ</a:t>
            </a:r>
            <a:r>
              <a:rPr lang="en-US" sz="2600" dirty="0">
                <a:latin typeface="Nyala"/>
              </a:rPr>
              <a:t> </a:t>
            </a:r>
            <a:r>
              <a:rPr lang="en-US" sz="2600" dirty="0" err="1">
                <a:latin typeface="Nyala"/>
              </a:rPr>
              <a:t>አሁን</a:t>
            </a:r>
            <a:r>
              <a:rPr lang="en-US" sz="2600" dirty="0">
                <a:latin typeface="Nyala"/>
              </a:rPr>
              <a:t> </a:t>
            </a:r>
            <a:r>
              <a:rPr lang="en-US" sz="2600" dirty="0" err="1">
                <a:latin typeface="Nyala"/>
              </a:rPr>
              <a:t>መጥቻለሁ።ኢያ</a:t>
            </a:r>
            <a:r>
              <a:rPr lang="am-ET" sz="2600" dirty="0">
                <a:latin typeface="Nyala"/>
              </a:rPr>
              <a:t>. </a:t>
            </a:r>
            <a:r>
              <a:rPr lang="en-US" sz="2600" dirty="0">
                <a:latin typeface="Nyala"/>
              </a:rPr>
              <a:t>5፥14 </a:t>
            </a:r>
            <a:endParaRPr lang="am-ET" sz="2600" dirty="0">
              <a:latin typeface="Nyala"/>
            </a:endParaRPr>
          </a:p>
          <a:p>
            <a:pPr algn="just" fontAlgn="auto">
              <a:lnSpc>
                <a:spcPct val="150000"/>
              </a:lnSpc>
              <a:spcAft>
                <a:spcPts val="0"/>
              </a:spcAft>
              <a:defRPr/>
            </a:pPr>
            <a:r>
              <a:rPr lang="en-US" sz="2600" dirty="0" err="1">
                <a:latin typeface="Nyala"/>
              </a:rPr>
              <a:t>ከአለቃችሁ</a:t>
            </a:r>
            <a:r>
              <a:rPr lang="en-US" sz="2600" dirty="0">
                <a:latin typeface="Nyala"/>
              </a:rPr>
              <a:t> </a:t>
            </a:r>
            <a:r>
              <a:rPr lang="en-US" sz="2600" dirty="0" err="1">
                <a:latin typeface="Nyala"/>
              </a:rPr>
              <a:t>ከሚካኤል</a:t>
            </a:r>
            <a:r>
              <a:rPr lang="en-US" sz="2600" dirty="0">
                <a:latin typeface="Nyala"/>
              </a:rPr>
              <a:t> </a:t>
            </a:r>
            <a:r>
              <a:rPr lang="en-US" sz="2600" dirty="0" err="1">
                <a:latin typeface="Nyala"/>
              </a:rPr>
              <a:t>በቀር</a:t>
            </a:r>
            <a:r>
              <a:rPr lang="en-US" sz="2600" dirty="0">
                <a:latin typeface="Nyala"/>
              </a:rPr>
              <a:t> </a:t>
            </a:r>
            <a:r>
              <a:rPr lang="en-US" sz="2600" dirty="0" err="1">
                <a:latin typeface="Nyala"/>
              </a:rPr>
              <a:t>ማንም</a:t>
            </a:r>
            <a:r>
              <a:rPr lang="en-US" sz="2600" dirty="0">
                <a:latin typeface="Nyala"/>
              </a:rPr>
              <a:t> </a:t>
            </a:r>
            <a:r>
              <a:rPr lang="en-US" sz="2600" dirty="0" err="1">
                <a:latin typeface="Nyala"/>
              </a:rPr>
              <a:t>የሚያጸናኝ</a:t>
            </a:r>
            <a:r>
              <a:rPr lang="en-US" sz="2600" dirty="0">
                <a:latin typeface="Nyala"/>
              </a:rPr>
              <a:t> </a:t>
            </a:r>
            <a:r>
              <a:rPr lang="en-US" sz="2600" dirty="0" err="1">
                <a:latin typeface="Nyala"/>
              </a:rPr>
              <a:t>የለም።ዳን</a:t>
            </a:r>
            <a:r>
              <a:rPr lang="en-US" sz="2600" dirty="0">
                <a:latin typeface="Nyala"/>
              </a:rPr>
              <a:t> 10፥21 </a:t>
            </a:r>
            <a:endParaRPr lang="am-ET" sz="2600" dirty="0">
              <a:latin typeface="Nyala"/>
            </a:endParaRPr>
          </a:p>
          <a:p>
            <a:pPr algn="just" fontAlgn="auto">
              <a:lnSpc>
                <a:spcPct val="150000"/>
              </a:lnSpc>
              <a:spcAft>
                <a:spcPts val="0"/>
              </a:spcAft>
              <a:defRPr/>
            </a:pPr>
            <a:r>
              <a:rPr lang="en-US" sz="2600" dirty="0" err="1">
                <a:latin typeface="Nyala"/>
              </a:rPr>
              <a:t>ታላቁ</a:t>
            </a:r>
            <a:r>
              <a:rPr lang="en-US" sz="2600" dirty="0">
                <a:latin typeface="Nyala"/>
              </a:rPr>
              <a:t> </a:t>
            </a:r>
            <a:r>
              <a:rPr lang="en-US" sz="2600" dirty="0" err="1">
                <a:latin typeface="Nyala"/>
              </a:rPr>
              <a:t>አለቃ</a:t>
            </a:r>
            <a:r>
              <a:rPr lang="en-US" sz="2600" dirty="0">
                <a:latin typeface="Nyala"/>
              </a:rPr>
              <a:t> </a:t>
            </a:r>
            <a:r>
              <a:rPr lang="en-US" sz="2600" dirty="0" err="1">
                <a:latin typeface="Nyala"/>
              </a:rPr>
              <a:t>ሚካኤል</a:t>
            </a:r>
            <a:r>
              <a:rPr lang="en-US" sz="2600" dirty="0">
                <a:latin typeface="Nyala"/>
              </a:rPr>
              <a:t> </a:t>
            </a:r>
            <a:r>
              <a:rPr lang="en-US" sz="2600" dirty="0" err="1">
                <a:latin typeface="Nyala"/>
              </a:rPr>
              <a:t>ይነሣል</a:t>
            </a:r>
            <a:r>
              <a:rPr lang="en-US" sz="2600" dirty="0">
                <a:latin typeface="Nyala"/>
              </a:rPr>
              <a:t>። </a:t>
            </a:r>
            <a:r>
              <a:rPr lang="en-US" sz="2600" dirty="0" err="1">
                <a:latin typeface="Nyala"/>
              </a:rPr>
              <a:t>ዳን</a:t>
            </a:r>
            <a:r>
              <a:rPr lang="en-US" sz="2600" dirty="0">
                <a:latin typeface="Nyala"/>
              </a:rPr>
              <a:t> 12፥10 </a:t>
            </a:r>
            <a:endParaRPr lang="am-ET" sz="2600" dirty="0">
              <a:latin typeface="Nyala"/>
            </a:endParaRPr>
          </a:p>
          <a:p>
            <a:pPr algn="just" fontAlgn="auto">
              <a:lnSpc>
                <a:spcPct val="150000"/>
              </a:lnSpc>
              <a:spcAft>
                <a:spcPts val="0"/>
              </a:spcAft>
              <a:defRPr/>
            </a:pPr>
            <a:r>
              <a:rPr lang="en-US" sz="2600" dirty="0" err="1">
                <a:latin typeface="Nyala"/>
              </a:rPr>
              <a:t>የመላእክት</a:t>
            </a:r>
            <a:r>
              <a:rPr lang="en-US" sz="2600" dirty="0">
                <a:latin typeface="Nyala"/>
              </a:rPr>
              <a:t> </a:t>
            </a:r>
            <a:r>
              <a:rPr lang="en-US" sz="2600" dirty="0" err="1">
                <a:latin typeface="Nyala"/>
              </a:rPr>
              <a:t>አለቃ</a:t>
            </a:r>
            <a:r>
              <a:rPr lang="en-US" sz="2600" dirty="0">
                <a:latin typeface="Nyala"/>
              </a:rPr>
              <a:t> </a:t>
            </a:r>
            <a:r>
              <a:rPr lang="en-US" sz="2600" dirty="0" err="1">
                <a:latin typeface="Nyala"/>
              </a:rPr>
              <a:t>ሚካኤል</a:t>
            </a:r>
            <a:r>
              <a:rPr lang="en-US" sz="2600" dirty="0">
                <a:latin typeface="Nyala"/>
              </a:rPr>
              <a:t> </a:t>
            </a:r>
            <a:r>
              <a:rPr lang="en-US" sz="2600" dirty="0" err="1">
                <a:latin typeface="Nyala"/>
              </a:rPr>
              <a:t>ግን</a:t>
            </a:r>
            <a:r>
              <a:rPr lang="en-US" sz="2600" dirty="0">
                <a:latin typeface="Nyala"/>
              </a:rPr>
              <a:t> </a:t>
            </a:r>
            <a:r>
              <a:rPr lang="en-US" sz="2600" dirty="0" err="1">
                <a:latin typeface="Nyala"/>
              </a:rPr>
              <a:t>ይሁዳ</a:t>
            </a:r>
            <a:r>
              <a:rPr lang="en-US" sz="2600" dirty="0">
                <a:latin typeface="Nyala"/>
              </a:rPr>
              <a:t> ቁ.9 </a:t>
            </a:r>
            <a:r>
              <a:rPr lang="en-US" sz="2600" dirty="0" err="1">
                <a:latin typeface="Nyala"/>
              </a:rPr>
              <a:t>እንዲል</a:t>
            </a:r>
            <a:r>
              <a:rPr lang="en-US" sz="2800" dirty="0">
                <a:latin typeface="Nyala"/>
              </a:rPr>
              <a:t>።</a:t>
            </a:r>
          </a:p>
        </p:txBody>
      </p:sp>
    </p:spTree>
    <p:extLst>
      <p:ext uri="{BB962C8B-B14F-4D97-AF65-F5344CB8AC3E}">
        <p14:creationId xmlns:p14="http://schemas.microsoft.com/office/powerpoint/2010/main" val="86214419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Autofit/>
          </a:bodyPr>
          <a:lstStyle/>
          <a:p>
            <a:pPr marL="0" indent="0" algn="just" fontAlgn="auto">
              <a:lnSpc>
                <a:spcPct val="150000"/>
              </a:lnSpc>
              <a:spcAft>
                <a:spcPts val="0"/>
              </a:spcAft>
              <a:buNone/>
              <a:defRPr/>
            </a:pPr>
            <a:r>
              <a:rPr lang="en-US" sz="2800" b="1" dirty="0">
                <a:solidFill>
                  <a:srgbClr val="FF0000"/>
                </a:solidFill>
                <a:latin typeface="Nyala"/>
              </a:rPr>
              <a:t>2.ራማ</a:t>
            </a:r>
            <a:r>
              <a:rPr lang="am-ET" sz="2800" b="1" dirty="0">
                <a:solidFill>
                  <a:srgbClr val="FF0000"/>
                </a:solidFill>
                <a:latin typeface="Nyala"/>
              </a:rPr>
              <a:t>፦ </a:t>
            </a:r>
            <a:r>
              <a:rPr lang="en-US" sz="2800" dirty="0" err="1">
                <a:latin typeface="Nyala"/>
              </a:rPr>
              <a:t>እግዚአብሔር</a:t>
            </a:r>
            <a:r>
              <a:rPr lang="en-US" sz="2800" dirty="0">
                <a:latin typeface="Nyala"/>
              </a:rPr>
              <a:t> </a:t>
            </a:r>
            <a:r>
              <a:rPr lang="en-US" sz="2800" dirty="0" err="1">
                <a:latin typeface="Nyala"/>
              </a:rPr>
              <a:t>በራማ</a:t>
            </a:r>
            <a:r>
              <a:rPr lang="en-US" sz="2800" dirty="0">
                <a:latin typeface="Nyala"/>
              </a:rPr>
              <a:t> </a:t>
            </a:r>
            <a:r>
              <a:rPr lang="en-US" sz="2800" dirty="0" err="1">
                <a:latin typeface="Nyala"/>
              </a:rPr>
              <a:t>ሠላሳውን</a:t>
            </a:r>
            <a:r>
              <a:rPr lang="en-US" sz="2800" dirty="0">
                <a:latin typeface="Nyala"/>
              </a:rPr>
              <a:t> </a:t>
            </a:r>
            <a:r>
              <a:rPr lang="en-US" sz="2800" dirty="0" err="1">
                <a:latin typeface="Nyala"/>
              </a:rPr>
              <a:t>ነገደ</a:t>
            </a:r>
            <a:r>
              <a:rPr lang="en-US" sz="2800" dirty="0">
                <a:latin typeface="Nyala"/>
              </a:rPr>
              <a:t> </a:t>
            </a:r>
            <a:r>
              <a:rPr lang="en-US" sz="2800" dirty="0" err="1">
                <a:latin typeface="Nyala"/>
              </a:rPr>
              <a:t>መላእክት</a:t>
            </a:r>
            <a:r>
              <a:rPr lang="en-US" sz="2800" dirty="0">
                <a:latin typeface="Nyala"/>
              </a:rPr>
              <a:t> </a:t>
            </a:r>
            <a:r>
              <a:rPr lang="en-US" sz="2800" dirty="0" err="1">
                <a:latin typeface="Nyala"/>
              </a:rPr>
              <a:t>ከሦስት</a:t>
            </a:r>
            <a:r>
              <a:rPr lang="en-US" sz="2800" dirty="0">
                <a:latin typeface="Nyala"/>
              </a:rPr>
              <a:t> </a:t>
            </a:r>
            <a:r>
              <a:rPr lang="en-US" sz="2800" dirty="0" err="1">
                <a:latin typeface="Nyala"/>
              </a:rPr>
              <a:t>ከፍሎ</a:t>
            </a:r>
            <a:r>
              <a:rPr lang="en-US" sz="2800" dirty="0">
                <a:latin typeface="Nyala"/>
              </a:rPr>
              <a:t> </a:t>
            </a:r>
            <a:r>
              <a:rPr lang="en-US" sz="2800" dirty="0" err="1">
                <a:latin typeface="Nyala"/>
              </a:rPr>
              <a:t>ሦስት</a:t>
            </a:r>
            <a:r>
              <a:rPr lang="en-US" sz="2800" dirty="0">
                <a:latin typeface="Nyala"/>
              </a:rPr>
              <a:t> </a:t>
            </a:r>
            <a:r>
              <a:rPr lang="en-US" sz="2800" dirty="0" err="1">
                <a:latin typeface="Nyala"/>
              </a:rPr>
              <a:t>አለቃዎችን</a:t>
            </a:r>
            <a:r>
              <a:rPr lang="en-US" sz="2800" dirty="0">
                <a:latin typeface="Nyala"/>
              </a:rPr>
              <a:t> </a:t>
            </a:r>
            <a:r>
              <a:rPr lang="en-US" sz="2800" dirty="0" err="1">
                <a:latin typeface="Nyala"/>
              </a:rPr>
              <a:t>ሹሞላቸዋል</a:t>
            </a:r>
            <a:r>
              <a:rPr lang="en-US" sz="2800" dirty="0">
                <a:latin typeface="Nyala"/>
              </a:rPr>
              <a:t>።</a:t>
            </a:r>
          </a:p>
          <a:p>
            <a:pPr marL="274320" indent="-274320" algn="just" fontAlgn="auto">
              <a:lnSpc>
                <a:spcPct val="150000"/>
              </a:lnSpc>
              <a:spcAft>
                <a:spcPts val="0"/>
              </a:spcAft>
              <a:buFont typeface="Wingdings" panose="05000000000000000000" pitchFamily="2" charset="2"/>
              <a:buChar char="v"/>
              <a:defRPr/>
            </a:pPr>
            <a:r>
              <a:rPr lang="en-US" sz="2800" dirty="0" err="1">
                <a:latin typeface="Nyala"/>
              </a:rPr>
              <a:t>በመጀመሪያው</a:t>
            </a:r>
            <a:r>
              <a:rPr lang="en-US" sz="2800" dirty="0">
                <a:latin typeface="Nyala"/>
              </a:rPr>
              <a:t> </a:t>
            </a:r>
            <a:r>
              <a:rPr lang="en-US" sz="2800" dirty="0" err="1">
                <a:latin typeface="Nyala"/>
              </a:rPr>
              <a:t>ከተማ</a:t>
            </a:r>
            <a:r>
              <a:rPr lang="en-US" sz="2800" dirty="0">
                <a:latin typeface="Nyala"/>
              </a:rPr>
              <a:t> </a:t>
            </a:r>
            <a:r>
              <a:rPr lang="en-US" sz="2800" b="1" dirty="0" err="1">
                <a:solidFill>
                  <a:srgbClr val="002060"/>
                </a:solidFill>
                <a:latin typeface="Nyala"/>
              </a:rPr>
              <a:t>ዐሥሩን</a:t>
            </a:r>
            <a:r>
              <a:rPr lang="en-US" sz="2800" b="1" dirty="0">
                <a:solidFill>
                  <a:srgbClr val="002060"/>
                </a:solidFill>
                <a:latin typeface="Nyala"/>
              </a:rPr>
              <a:t> </a:t>
            </a:r>
            <a:r>
              <a:rPr lang="en-US" sz="2800" b="1" dirty="0" err="1">
                <a:solidFill>
                  <a:srgbClr val="002060"/>
                </a:solidFill>
                <a:latin typeface="Nyala"/>
              </a:rPr>
              <a:t>ነገድ</a:t>
            </a:r>
            <a:r>
              <a:rPr lang="en-US" sz="2800" b="1" dirty="0">
                <a:solidFill>
                  <a:srgbClr val="002060"/>
                </a:solidFill>
                <a:latin typeface="Nyala"/>
              </a:rPr>
              <a:t> </a:t>
            </a:r>
            <a:r>
              <a:rPr lang="en-US" sz="2800" b="1" dirty="0" err="1">
                <a:solidFill>
                  <a:srgbClr val="002060"/>
                </a:solidFill>
                <a:latin typeface="Nyala"/>
              </a:rPr>
              <a:t>አርባብ</a:t>
            </a:r>
            <a:r>
              <a:rPr lang="en-US" sz="2800" b="1" dirty="0">
                <a:solidFill>
                  <a:srgbClr val="002060"/>
                </a:solidFill>
                <a:latin typeface="Nyala"/>
              </a:rPr>
              <a:t> </a:t>
            </a:r>
            <a:r>
              <a:rPr lang="en-US" sz="2800" b="1" dirty="0" err="1">
                <a:solidFill>
                  <a:srgbClr val="002060"/>
                </a:solidFill>
                <a:latin typeface="Nyala"/>
              </a:rPr>
              <a:t>ብሎ</a:t>
            </a:r>
            <a:r>
              <a:rPr lang="en-US" sz="2800" b="1" dirty="0">
                <a:solidFill>
                  <a:srgbClr val="002060"/>
                </a:solidFill>
                <a:latin typeface="Nyala"/>
              </a:rPr>
              <a:t> </a:t>
            </a:r>
            <a:r>
              <a:rPr lang="en-US" sz="2800" b="1" dirty="0" err="1">
                <a:solidFill>
                  <a:srgbClr val="002060"/>
                </a:solidFill>
                <a:latin typeface="Nyala"/>
              </a:rPr>
              <a:t>በመሰየም</a:t>
            </a:r>
            <a:r>
              <a:rPr lang="en-US" sz="2800" b="1" dirty="0">
                <a:solidFill>
                  <a:srgbClr val="002060"/>
                </a:solidFill>
                <a:latin typeface="Nyala"/>
              </a:rPr>
              <a:t> </a:t>
            </a:r>
            <a:r>
              <a:rPr lang="en-US" sz="2800" b="1" dirty="0" err="1">
                <a:solidFill>
                  <a:srgbClr val="002060"/>
                </a:solidFill>
                <a:latin typeface="Nyala"/>
              </a:rPr>
              <a:t>ቅዱስ</a:t>
            </a:r>
            <a:r>
              <a:rPr lang="en-US" sz="2800" b="1" dirty="0">
                <a:solidFill>
                  <a:srgbClr val="002060"/>
                </a:solidFill>
                <a:latin typeface="Nyala"/>
              </a:rPr>
              <a:t> </a:t>
            </a:r>
            <a:r>
              <a:rPr lang="en-US" sz="2800" b="1" dirty="0" err="1">
                <a:solidFill>
                  <a:srgbClr val="002060"/>
                </a:solidFill>
                <a:latin typeface="Nyala"/>
              </a:rPr>
              <a:t>ገብርኤልን</a:t>
            </a:r>
            <a:r>
              <a:rPr lang="en-US" sz="2800" b="1" dirty="0">
                <a:solidFill>
                  <a:srgbClr val="002060"/>
                </a:solidFill>
                <a:latin typeface="Nyala"/>
              </a:rPr>
              <a:t> </a:t>
            </a:r>
            <a:r>
              <a:rPr lang="en-US" sz="2800" b="1" dirty="0" err="1">
                <a:solidFill>
                  <a:srgbClr val="002060"/>
                </a:solidFill>
                <a:latin typeface="Nyala"/>
              </a:rPr>
              <a:t>አለቃ</a:t>
            </a:r>
            <a:r>
              <a:rPr lang="en-US" sz="2800" b="1" dirty="0">
                <a:solidFill>
                  <a:srgbClr val="002060"/>
                </a:solidFill>
                <a:latin typeface="Nyala"/>
              </a:rPr>
              <a:t> </a:t>
            </a:r>
            <a:r>
              <a:rPr lang="en-US" sz="2800" dirty="0" err="1">
                <a:latin typeface="Nyala"/>
              </a:rPr>
              <a:t>አድርጐ</a:t>
            </a:r>
            <a:r>
              <a:rPr lang="en-US" sz="2800" dirty="0">
                <a:latin typeface="Nyala"/>
              </a:rPr>
              <a:t> </a:t>
            </a:r>
            <a:r>
              <a:rPr lang="en-US" sz="2800" dirty="0" err="1">
                <a:latin typeface="Nyala"/>
              </a:rPr>
              <a:t>ሾመላቸው</a:t>
            </a:r>
            <a:r>
              <a:rPr lang="en-US" sz="2800" dirty="0">
                <a:latin typeface="Nyala"/>
              </a:rPr>
              <a:t>።</a:t>
            </a:r>
          </a:p>
          <a:p>
            <a:pPr marL="274320" indent="-274320" algn="just" fontAlgn="auto">
              <a:lnSpc>
                <a:spcPct val="150000"/>
              </a:lnSpc>
              <a:spcAft>
                <a:spcPts val="0"/>
              </a:spcAft>
              <a:buFont typeface="Wingdings" panose="05000000000000000000" pitchFamily="2" charset="2"/>
              <a:buChar char="v"/>
              <a:defRPr/>
            </a:pPr>
            <a:r>
              <a:rPr lang="en-US" sz="2800" dirty="0" err="1">
                <a:latin typeface="Nyala"/>
              </a:rPr>
              <a:t>በሁለተኛው</a:t>
            </a:r>
            <a:r>
              <a:rPr lang="en-US" sz="2800" dirty="0">
                <a:latin typeface="Nyala"/>
              </a:rPr>
              <a:t> </a:t>
            </a:r>
            <a:r>
              <a:rPr lang="en-US" sz="2800" dirty="0" err="1">
                <a:latin typeface="Nyala"/>
              </a:rPr>
              <a:t>ከተማ</a:t>
            </a:r>
            <a:r>
              <a:rPr lang="en-US" sz="2800" dirty="0">
                <a:latin typeface="Nyala"/>
              </a:rPr>
              <a:t> </a:t>
            </a:r>
            <a:r>
              <a:rPr lang="en-US" sz="2800" b="1" dirty="0" err="1">
                <a:solidFill>
                  <a:srgbClr val="002060"/>
                </a:solidFill>
                <a:latin typeface="Nyala"/>
              </a:rPr>
              <a:t>ዐሥሩን</a:t>
            </a:r>
            <a:r>
              <a:rPr lang="en-US" sz="2800" b="1" dirty="0">
                <a:solidFill>
                  <a:srgbClr val="002060"/>
                </a:solidFill>
                <a:latin typeface="Nyala"/>
              </a:rPr>
              <a:t> </a:t>
            </a:r>
            <a:r>
              <a:rPr lang="en-US" sz="2800" b="1" dirty="0" err="1">
                <a:solidFill>
                  <a:srgbClr val="002060"/>
                </a:solidFill>
                <a:latin typeface="Nyala"/>
              </a:rPr>
              <a:t>ነገድ</a:t>
            </a:r>
            <a:r>
              <a:rPr lang="en-US" sz="2800" b="1" dirty="0">
                <a:solidFill>
                  <a:srgbClr val="002060"/>
                </a:solidFill>
                <a:latin typeface="Nyala"/>
              </a:rPr>
              <a:t> </a:t>
            </a:r>
            <a:r>
              <a:rPr lang="en-US" sz="2800" b="1" dirty="0" err="1">
                <a:solidFill>
                  <a:srgbClr val="002060"/>
                </a:solidFill>
                <a:latin typeface="Nyala"/>
              </a:rPr>
              <a:t>መናብርት</a:t>
            </a:r>
            <a:r>
              <a:rPr lang="en-US" sz="2800" b="1" dirty="0">
                <a:solidFill>
                  <a:srgbClr val="002060"/>
                </a:solidFill>
                <a:latin typeface="Nyala"/>
              </a:rPr>
              <a:t> </a:t>
            </a:r>
            <a:r>
              <a:rPr lang="en-US" sz="2800" b="1" dirty="0" err="1">
                <a:solidFill>
                  <a:srgbClr val="002060"/>
                </a:solidFill>
                <a:latin typeface="Nyala"/>
              </a:rPr>
              <a:t>ብሎ</a:t>
            </a:r>
            <a:r>
              <a:rPr lang="en-US" sz="2800" b="1" dirty="0">
                <a:solidFill>
                  <a:srgbClr val="002060"/>
                </a:solidFill>
                <a:latin typeface="Nyala"/>
              </a:rPr>
              <a:t> </a:t>
            </a:r>
            <a:r>
              <a:rPr lang="en-US" sz="2800" b="1" dirty="0" err="1">
                <a:solidFill>
                  <a:srgbClr val="002060"/>
                </a:solidFill>
                <a:latin typeface="Nyala"/>
              </a:rPr>
              <a:t>በመሰየም</a:t>
            </a:r>
            <a:r>
              <a:rPr lang="en-US" sz="2800" b="1" dirty="0">
                <a:solidFill>
                  <a:srgbClr val="002060"/>
                </a:solidFill>
                <a:latin typeface="Nyala"/>
              </a:rPr>
              <a:t> </a:t>
            </a:r>
            <a:r>
              <a:rPr lang="en-US" sz="2800" b="1" dirty="0" err="1">
                <a:solidFill>
                  <a:srgbClr val="002060"/>
                </a:solidFill>
                <a:latin typeface="Nyala"/>
              </a:rPr>
              <a:t>ቅዱስ</a:t>
            </a:r>
            <a:r>
              <a:rPr lang="en-US" sz="2800" b="1" dirty="0">
                <a:solidFill>
                  <a:srgbClr val="002060"/>
                </a:solidFill>
                <a:latin typeface="Nyala"/>
              </a:rPr>
              <a:t> </a:t>
            </a:r>
            <a:r>
              <a:rPr lang="en-US" sz="2800" b="1" dirty="0" err="1">
                <a:solidFill>
                  <a:srgbClr val="002060"/>
                </a:solidFill>
                <a:latin typeface="Nyala"/>
              </a:rPr>
              <a:t>ሩፋኤልን</a:t>
            </a:r>
            <a:r>
              <a:rPr lang="en-US" sz="2800" b="1" dirty="0">
                <a:solidFill>
                  <a:srgbClr val="002060"/>
                </a:solidFill>
                <a:latin typeface="Nyala"/>
              </a:rPr>
              <a:t> </a:t>
            </a:r>
            <a:r>
              <a:rPr lang="en-US" sz="2800" b="1" dirty="0" err="1">
                <a:solidFill>
                  <a:srgbClr val="002060"/>
                </a:solidFill>
                <a:latin typeface="Nyala"/>
              </a:rPr>
              <a:t>አለቃ</a:t>
            </a:r>
            <a:r>
              <a:rPr lang="en-US" sz="2800" b="1" dirty="0">
                <a:solidFill>
                  <a:srgbClr val="002060"/>
                </a:solidFill>
                <a:latin typeface="Nyala"/>
              </a:rPr>
              <a:t> </a:t>
            </a:r>
            <a:r>
              <a:rPr lang="en-US" sz="2800" b="1" dirty="0" err="1">
                <a:solidFill>
                  <a:srgbClr val="002060"/>
                </a:solidFill>
                <a:latin typeface="Nyala"/>
              </a:rPr>
              <a:t>አድርጐ</a:t>
            </a:r>
            <a:r>
              <a:rPr lang="en-US" sz="2800" b="1" dirty="0">
                <a:solidFill>
                  <a:srgbClr val="002060"/>
                </a:solidFill>
                <a:latin typeface="Nyala"/>
              </a:rPr>
              <a:t> </a:t>
            </a:r>
            <a:r>
              <a:rPr lang="en-US" sz="2800" dirty="0" err="1">
                <a:latin typeface="Nyala"/>
              </a:rPr>
              <a:t>ሾመላቸው</a:t>
            </a:r>
            <a:r>
              <a:rPr lang="en-US" sz="2800" dirty="0">
                <a:latin typeface="Nyala"/>
              </a:rPr>
              <a:t>።</a:t>
            </a:r>
          </a:p>
          <a:p>
            <a:pPr marL="274320" indent="-274320" algn="just" fontAlgn="auto">
              <a:lnSpc>
                <a:spcPct val="150000"/>
              </a:lnSpc>
              <a:spcAft>
                <a:spcPts val="0"/>
              </a:spcAft>
              <a:buFont typeface="Wingdings" panose="05000000000000000000" pitchFamily="2" charset="2"/>
              <a:buChar char="v"/>
              <a:defRPr/>
            </a:pPr>
            <a:r>
              <a:rPr lang="en-US" sz="2800" dirty="0" err="1">
                <a:latin typeface="Nyala"/>
              </a:rPr>
              <a:t>በሦስተኛው</a:t>
            </a:r>
            <a:r>
              <a:rPr lang="en-US" sz="2800" dirty="0">
                <a:latin typeface="Nyala"/>
              </a:rPr>
              <a:t> </a:t>
            </a:r>
            <a:r>
              <a:rPr lang="en-US" sz="2800" dirty="0" err="1">
                <a:latin typeface="Nyala"/>
              </a:rPr>
              <a:t>ከተማ</a:t>
            </a:r>
            <a:r>
              <a:rPr lang="en-US" sz="2800" dirty="0">
                <a:latin typeface="Nyala"/>
              </a:rPr>
              <a:t> </a:t>
            </a:r>
            <a:r>
              <a:rPr lang="en-US" sz="2800" b="1" dirty="0" err="1">
                <a:solidFill>
                  <a:srgbClr val="002060"/>
                </a:solidFill>
                <a:latin typeface="Nyala"/>
              </a:rPr>
              <a:t>ዐሥሩን</a:t>
            </a:r>
            <a:r>
              <a:rPr lang="en-US" sz="2800" b="1" dirty="0">
                <a:solidFill>
                  <a:srgbClr val="002060"/>
                </a:solidFill>
                <a:latin typeface="Nyala"/>
              </a:rPr>
              <a:t> </a:t>
            </a:r>
            <a:r>
              <a:rPr lang="en-US" sz="2800" b="1" dirty="0" err="1">
                <a:solidFill>
                  <a:srgbClr val="002060"/>
                </a:solidFill>
                <a:latin typeface="Nyala"/>
              </a:rPr>
              <a:t>ነገድ</a:t>
            </a:r>
            <a:r>
              <a:rPr lang="en-US" sz="2800" b="1" dirty="0">
                <a:solidFill>
                  <a:srgbClr val="002060"/>
                </a:solidFill>
                <a:latin typeface="Nyala"/>
              </a:rPr>
              <a:t> </a:t>
            </a:r>
            <a:r>
              <a:rPr lang="en-US" sz="2800" b="1" dirty="0" err="1">
                <a:solidFill>
                  <a:srgbClr val="002060"/>
                </a:solidFill>
                <a:latin typeface="Nyala"/>
              </a:rPr>
              <a:t>ሥልጣናት</a:t>
            </a:r>
            <a:r>
              <a:rPr lang="en-US" sz="2800" b="1" dirty="0">
                <a:solidFill>
                  <a:srgbClr val="002060"/>
                </a:solidFill>
                <a:latin typeface="Nyala"/>
              </a:rPr>
              <a:t> </a:t>
            </a:r>
            <a:r>
              <a:rPr lang="en-US" sz="2800" b="1" dirty="0" err="1">
                <a:solidFill>
                  <a:srgbClr val="002060"/>
                </a:solidFill>
                <a:latin typeface="Nyala"/>
              </a:rPr>
              <a:t>ብሎ</a:t>
            </a:r>
            <a:r>
              <a:rPr lang="en-US" sz="2800" b="1" dirty="0">
                <a:solidFill>
                  <a:srgbClr val="002060"/>
                </a:solidFill>
                <a:latin typeface="Nyala"/>
              </a:rPr>
              <a:t> </a:t>
            </a:r>
            <a:r>
              <a:rPr lang="en-US" sz="2800" b="1" dirty="0" err="1">
                <a:solidFill>
                  <a:srgbClr val="002060"/>
                </a:solidFill>
                <a:latin typeface="Nyala"/>
              </a:rPr>
              <a:t>በመሰየም</a:t>
            </a:r>
            <a:r>
              <a:rPr lang="en-US" sz="2800" b="1" dirty="0">
                <a:solidFill>
                  <a:srgbClr val="002060"/>
                </a:solidFill>
                <a:latin typeface="Nyala"/>
              </a:rPr>
              <a:t> </a:t>
            </a:r>
            <a:r>
              <a:rPr lang="en-US" sz="2800" b="1" dirty="0" err="1">
                <a:solidFill>
                  <a:srgbClr val="002060"/>
                </a:solidFill>
                <a:latin typeface="Nyala"/>
              </a:rPr>
              <a:t>ሱርያል</a:t>
            </a:r>
            <a:r>
              <a:rPr lang="en-US" sz="2800" b="1" dirty="0">
                <a:solidFill>
                  <a:srgbClr val="002060"/>
                </a:solidFill>
                <a:latin typeface="Nyala"/>
              </a:rPr>
              <a:t> </a:t>
            </a:r>
            <a:r>
              <a:rPr lang="en-US" sz="2800" b="1" dirty="0" err="1">
                <a:solidFill>
                  <a:srgbClr val="002060"/>
                </a:solidFill>
                <a:latin typeface="Nyala"/>
              </a:rPr>
              <a:t>የተባለውን</a:t>
            </a:r>
            <a:r>
              <a:rPr lang="en-US" sz="2800" b="1" dirty="0">
                <a:solidFill>
                  <a:srgbClr val="002060"/>
                </a:solidFill>
                <a:latin typeface="Nyala"/>
              </a:rPr>
              <a:t> </a:t>
            </a:r>
            <a:r>
              <a:rPr lang="en-US" sz="2800" b="1" dirty="0" err="1">
                <a:solidFill>
                  <a:srgbClr val="002060"/>
                </a:solidFill>
                <a:latin typeface="Nyala"/>
              </a:rPr>
              <a:t>መልዓክ</a:t>
            </a:r>
            <a:r>
              <a:rPr lang="en-US" sz="2800" b="1" dirty="0">
                <a:solidFill>
                  <a:srgbClr val="002060"/>
                </a:solidFill>
                <a:latin typeface="Nyala"/>
              </a:rPr>
              <a:t> </a:t>
            </a:r>
            <a:r>
              <a:rPr lang="en-US" sz="2800" b="1" dirty="0" err="1">
                <a:solidFill>
                  <a:srgbClr val="002060"/>
                </a:solidFill>
                <a:latin typeface="Nyala"/>
              </a:rPr>
              <a:t>አለቃ</a:t>
            </a:r>
            <a:r>
              <a:rPr lang="en-US" sz="2800" b="1" dirty="0">
                <a:solidFill>
                  <a:srgbClr val="002060"/>
                </a:solidFill>
                <a:latin typeface="Nyala"/>
              </a:rPr>
              <a:t> </a:t>
            </a:r>
            <a:r>
              <a:rPr lang="en-US" sz="2800" dirty="0" err="1">
                <a:latin typeface="Nyala"/>
              </a:rPr>
              <a:t>እድርጐ</a:t>
            </a:r>
            <a:r>
              <a:rPr lang="en-US" sz="2800" dirty="0">
                <a:latin typeface="Nyala"/>
              </a:rPr>
              <a:t> ሾለማቸው።1ጴጥ 3፥22።</a:t>
            </a:r>
          </a:p>
          <a:p>
            <a:pPr algn="just">
              <a:lnSpc>
                <a:spcPct val="150000"/>
              </a:lnSpc>
            </a:pPr>
            <a:endParaRPr lang="en-US" sz="2800" dirty="0">
              <a:latin typeface="Nyala"/>
            </a:endParaRPr>
          </a:p>
        </p:txBody>
      </p:sp>
    </p:spTree>
    <p:extLst>
      <p:ext uri="{BB962C8B-B14F-4D97-AF65-F5344CB8AC3E}">
        <p14:creationId xmlns:p14="http://schemas.microsoft.com/office/powerpoint/2010/main" val="325405759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Autofit/>
          </a:bodyPr>
          <a:lstStyle/>
          <a:p>
            <a:pPr marL="0" indent="0" algn="just" fontAlgn="auto">
              <a:lnSpc>
                <a:spcPct val="170000"/>
              </a:lnSpc>
              <a:spcAft>
                <a:spcPts val="0"/>
              </a:spcAft>
              <a:buNone/>
              <a:defRPr/>
            </a:pPr>
            <a:r>
              <a:rPr lang="en-US" sz="2600" b="1" dirty="0">
                <a:solidFill>
                  <a:srgbClr val="FF0000"/>
                </a:solidFill>
                <a:latin typeface="Nyala"/>
              </a:rPr>
              <a:t>3.ኤረር </a:t>
            </a:r>
            <a:r>
              <a:rPr lang="am-ET" sz="2600" b="1" dirty="0">
                <a:solidFill>
                  <a:srgbClr val="FF0000"/>
                </a:solidFill>
                <a:latin typeface="Nyala"/>
              </a:rPr>
              <a:t>፦ </a:t>
            </a:r>
            <a:r>
              <a:rPr lang="en-US" sz="2600" dirty="0" err="1">
                <a:latin typeface="Nyala"/>
              </a:rPr>
              <a:t>እግዚአብሔር</a:t>
            </a:r>
            <a:r>
              <a:rPr lang="en-US" sz="2600" dirty="0">
                <a:latin typeface="Nyala"/>
              </a:rPr>
              <a:t> </a:t>
            </a:r>
            <a:r>
              <a:rPr lang="en-US" sz="2600" dirty="0" err="1">
                <a:latin typeface="Nyala"/>
              </a:rPr>
              <a:t>በኤረር</a:t>
            </a:r>
            <a:r>
              <a:rPr lang="en-US" sz="2600" dirty="0">
                <a:latin typeface="Nyala"/>
              </a:rPr>
              <a:t> </a:t>
            </a:r>
            <a:r>
              <a:rPr lang="en-US" sz="2600" dirty="0" err="1">
                <a:latin typeface="Nyala"/>
              </a:rPr>
              <a:t>መላእክትን</a:t>
            </a:r>
            <a:r>
              <a:rPr lang="en-US" sz="2600" dirty="0">
                <a:latin typeface="Nyala"/>
              </a:rPr>
              <a:t> </a:t>
            </a:r>
            <a:r>
              <a:rPr lang="en-US" sz="2600" dirty="0" err="1">
                <a:latin typeface="Nyala"/>
              </a:rPr>
              <a:t>ነገደ</a:t>
            </a:r>
            <a:r>
              <a:rPr lang="en-US" sz="2600" dirty="0">
                <a:latin typeface="Nyala"/>
              </a:rPr>
              <a:t> </a:t>
            </a:r>
            <a:r>
              <a:rPr lang="en-US" sz="2600" dirty="0" err="1">
                <a:latin typeface="Nyala"/>
              </a:rPr>
              <a:t>መላእክት</a:t>
            </a:r>
            <a:r>
              <a:rPr lang="en-US" sz="2600" dirty="0">
                <a:latin typeface="Nyala"/>
              </a:rPr>
              <a:t> </a:t>
            </a:r>
            <a:r>
              <a:rPr lang="en-US" sz="2600" dirty="0" err="1">
                <a:latin typeface="Nyala"/>
              </a:rPr>
              <a:t>ከሦስት</a:t>
            </a:r>
            <a:r>
              <a:rPr lang="en-US" sz="2600" dirty="0">
                <a:latin typeface="Nyala"/>
              </a:rPr>
              <a:t> </a:t>
            </a:r>
            <a:r>
              <a:rPr lang="en-US" sz="2600" dirty="0" err="1">
                <a:latin typeface="Nyala"/>
              </a:rPr>
              <a:t>ከፍሎ</a:t>
            </a:r>
            <a:r>
              <a:rPr lang="en-US" sz="2600" dirty="0">
                <a:latin typeface="Nyala"/>
              </a:rPr>
              <a:t> </a:t>
            </a:r>
            <a:r>
              <a:rPr lang="en-US" sz="2600" dirty="0" err="1">
                <a:latin typeface="Nyala"/>
              </a:rPr>
              <a:t>ሦስት</a:t>
            </a:r>
            <a:r>
              <a:rPr lang="en-US" sz="2600" dirty="0">
                <a:latin typeface="Nyala"/>
              </a:rPr>
              <a:t> </a:t>
            </a:r>
            <a:r>
              <a:rPr lang="en-US" sz="2600" dirty="0" err="1">
                <a:latin typeface="Nyala"/>
              </a:rPr>
              <a:t>አለቃ</a:t>
            </a:r>
            <a:r>
              <a:rPr lang="en-US" sz="2600" dirty="0">
                <a:latin typeface="Nyala"/>
              </a:rPr>
              <a:t> </a:t>
            </a:r>
            <a:r>
              <a:rPr lang="en-US" sz="2600" dirty="0" err="1">
                <a:latin typeface="Nyala"/>
              </a:rPr>
              <a:t>መድቦ</a:t>
            </a:r>
            <a:r>
              <a:rPr lang="en-US" sz="2600" dirty="0">
                <a:latin typeface="Nyala"/>
              </a:rPr>
              <a:t> </a:t>
            </a:r>
            <a:r>
              <a:rPr lang="en-US" sz="2600" dirty="0" err="1">
                <a:latin typeface="Nyala"/>
              </a:rPr>
              <a:t>ሹሞ</a:t>
            </a:r>
            <a:r>
              <a:rPr lang="en-US" sz="2600" dirty="0">
                <a:latin typeface="Nyala"/>
              </a:rPr>
              <a:t> </a:t>
            </a:r>
            <a:r>
              <a:rPr lang="en-US" sz="2600" dirty="0" err="1">
                <a:latin typeface="Nyala"/>
              </a:rPr>
              <a:t>አሰፈራቸው</a:t>
            </a:r>
            <a:r>
              <a:rPr lang="en-US" sz="2600" dirty="0">
                <a:latin typeface="Nyala"/>
              </a:rPr>
              <a:t>።</a:t>
            </a:r>
          </a:p>
          <a:p>
            <a:pPr marL="274320" indent="-274320" algn="just" fontAlgn="auto">
              <a:lnSpc>
                <a:spcPct val="170000"/>
              </a:lnSpc>
              <a:spcAft>
                <a:spcPts val="0"/>
              </a:spcAft>
              <a:buFont typeface="Wingdings" panose="05000000000000000000" pitchFamily="2" charset="2"/>
              <a:buChar char="v"/>
              <a:defRPr/>
            </a:pPr>
            <a:r>
              <a:rPr lang="en-US" sz="2600" dirty="0" err="1">
                <a:latin typeface="Nyala"/>
              </a:rPr>
              <a:t>በመጀመሪያ</a:t>
            </a:r>
            <a:r>
              <a:rPr lang="en-US" sz="2600" dirty="0">
                <a:latin typeface="Nyala"/>
              </a:rPr>
              <a:t> </a:t>
            </a:r>
            <a:r>
              <a:rPr lang="en-US" sz="2600" dirty="0" err="1">
                <a:latin typeface="Nyala"/>
              </a:rPr>
              <a:t>ከተማ</a:t>
            </a:r>
            <a:r>
              <a:rPr lang="en-US" sz="2600" dirty="0">
                <a:latin typeface="Nyala"/>
              </a:rPr>
              <a:t> </a:t>
            </a:r>
            <a:r>
              <a:rPr lang="en-US" sz="2300" b="1" dirty="0" err="1">
                <a:solidFill>
                  <a:srgbClr val="002060"/>
                </a:solidFill>
                <a:latin typeface="Nyala"/>
              </a:rPr>
              <a:t>ዐሥሩን</a:t>
            </a:r>
            <a:r>
              <a:rPr lang="en-US" sz="2300" b="1" dirty="0">
                <a:solidFill>
                  <a:srgbClr val="002060"/>
                </a:solidFill>
                <a:latin typeface="Nyala"/>
              </a:rPr>
              <a:t> </a:t>
            </a:r>
            <a:r>
              <a:rPr lang="en-US" sz="2300" b="1" dirty="0" err="1">
                <a:solidFill>
                  <a:srgbClr val="002060"/>
                </a:solidFill>
                <a:latin typeface="Nyala"/>
              </a:rPr>
              <a:t>ነገድ</a:t>
            </a:r>
            <a:r>
              <a:rPr lang="en-US" sz="2300" b="1" dirty="0">
                <a:solidFill>
                  <a:srgbClr val="002060"/>
                </a:solidFill>
                <a:latin typeface="Nyala"/>
              </a:rPr>
              <a:t> መ</a:t>
            </a:r>
            <a:r>
              <a:rPr lang="am-ET" sz="2300" b="1" dirty="0">
                <a:solidFill>
                  <a:srgbClr val="002060"/>
                </a:solidFill>
                <a:latin typeface="Nyala"/>
              </a:rPr>
              <a:t>ኳንንት</a:t>
            </a:r>
            <a:r>
              <a:rPr lang="en-US" sz="2300" b="1" dirty="0">
                <a:solidFill>
                  <a:srgbClr val="002060"/>
                </a:solidFill>
                <a:latin typeface="Nyala"/>
              </a:rPr>
              <a:t> </a:t>
            </a:r>
            <a:r>
              <a:rPr lang="en-US" sz="2300" b="1" dirty="0" err="1">
                <a:solidFill>
                  <a:srgbClr val="002060"/>
                </a:solidFill>
                <a:latin typeface="Nyala"/>
              </a:rPr>
              <a:t>ብሎ</a:t>
            </a:r>
            <a:r>
              <a:rPr lang="en-US" sz="2300" b="1" dirty="0">
                <a:solidFill>
                  <a:srgbClr val="002060"/>
                </a:solidFill>
                <a:latin typeface="Nyala"/>
              </a:rPr>
              <a:t> </a:t>
            </a:r>
            <a:r>
              <a:rPr lang="en-US" sz="2300" b="1" dirty="0" err="1">
                <a:solidFill>
                  <a:srgbClr val="002060"/>
                </a:solidFill>
                <a:latin typeface="Nyala"/>
              </a:rPr>
              <a:t>በመሰየም</a:t>
            </a:r>
            <a:r>
              <a:rPr lang="en-US" sz="2300" b="1" dirty="0">
                <a:solidFill>
                  <a:srgbClr val="002060"/>
                </a:solidFill>
                <a:latin typeface="Nyala"/>
              </a:rPr>
              <a:t> </a:t>
            </a:r>
            <a:r>
              <a:rPr lang="en-US" sz="2300" b="1" dirty="0" err="1">
                <a:solidFill>
                  <a:srgbClr val="002060"/>
                </a:solidFill>
                <a:latin typeface="Nyala"/>
              </a:rPr>
              <a:t>ሰዳ</a:t>
            </a:r>
            <a:r>
              <a:rPr lang="am-ET" sz="2300" b="1" dirty="0">
                <a:solidFill>
                  <a:srgbClr val="002060"/>
                </a:solidFill>
                <a:latin typeface="Nyala"/>
              </a:rPr>
              <a:t>ካ</a:t>
            </a:r>
            <a:r>
              <a:rPr lang="en-US" sz="2300" b="1" dirty="0" err="1">
                <a:solidFill>
                  <a:srgbClr val="002060"/>
                </a:solidFill>
                <a:latin typeface="Nyala"/>
              </a:rPr>
              <a:t>ኤል</a:t>
            </a:r>
            <a:r>
              <a:rPr lang="en-US" sz="2300" b="1" dirty="0">
                <a:solidFill>
                  <a:srgbClr val="002060"/>
                </a:solidFill>
                <a:latin typeface="Nyala"/>
              </a:rPr>
              <a:t> </a:t>
            </a:r>
            <a:r>
              <a:rPr lang="en-US" sz="2300" b="1" dirty="0" err="1">
                <a:solidFill>
                  <a:srgbClr val="002060"/>
                </a:solidFill>
                <a:latin typeface="Nyala"/>
              </a:rPr>
              <a:t>የተባለውን</a:t>
            </a:r>
            <a:r>
              <a:rPr lang="en-US" sz="2300" b="1" dirty="0">
                <a:solidFill>
                  <a:srgbClr val="002060"/>
                </a:solidFill>
                <a:latin typeface="Nyala"/>
              </a:rPr>
              <a:t> መ</a:t>
            </a:r>
            <a:r>
              <a:rPr lang="am-ET" sz="2300" b="1" dirty="0">
                <a:solidFill>
                  <a:srgbClr val="002060"/>
                </a:solidFill>
                <a:latin typeface="Nyala"/>
              </a:rPr>
              <a:t>ልአ</a:t>
            </a:r>
            <a:r>
              <a:rPr lang="en-US" sz="2300" b="1" dirty="0">
                <a:solidFill>
                  <a:srgbClr val="002060"/>
                </a:solidFill>
                <a:latin typeface="Nyala"/>
              </a:rPr>
              <a:t>ክ </a:t>
            </a:r>
            <a:r>
              <a:rPr lang="en-US" sz="2300" b="1" dirty="0" err="1">
                <a:solidFill>
                  <a:srgbClr val="002060"/>
                </a:solidFill>
                <a:latin typeface="Nyala"/>
              </a:rPr>
              <a:t>አለቃ</a:t>
            </a:r>
            <a:r>
              <a:rPr lang="en-US" sz="2300" b="1" dirty="0">
                <a:solidFill>
                  <a:srgbClr val="002060"/>
                </a:solidFill>
                <a:latin typeface="Nyala"/>
              </a:rPr>
              <a:t> </a:t>
            </a:r>
            <a:r>
              <a:rPr lang="en-US" sz="2600" dirty="0" err="1">
                <a:latin typeface="Nyala"/>
              </a:rPr>
              <a:t>አድርጐ</a:t>
            </a:r>
            <a:r>
              <a:rPr lang="en-US" sz="2600" dirty="0">
                <a:latin typeface="Nyala"/>
              </a:rPr>
              <a:t> </a:t>
            </a:r>
            <a:r>
              <a:rPr lang="en-US" sz="2600" dirty="0" err="1">
                <a:latin typeface="Nyala"/>
              </a:rPr>
              <a:t>ሾመላቸው</a:t>
            </a:r>
            <a:r>
              <a:rPr lang="en-US" sz="2600" dirty="0">
                <a:latin typeface="Nyala"/>
              </a:rPr>
              <a:t>።</a:t>
            </a:r>
          </a:p>
          <a:p>
            <a:pPr marL="274320" indent="-274320" algn="just" fontAlgn="auto">
              <a:lnSpc>
                <a:spcPct val="170000"/>
              </a:lnSpc>
              <a:spcAft>
                <a:spcPts val="0"/>
              </a:spcAft>
              <a:buFont typeface="Wingdings" panose="05000000000000000000" pitchFamily="2" charset="2"/>
              <a:buChar char="v"/>
              <a:defRPr/>
            </a:pPr>
            <a:r>
              <a:rPr lang="en-US" sz="2600" dirty="0" err="1">
                <a:latin typeface="Nyala"/>
              </a:rPr>
              <a:t>በሁለተኛው</a:t>
            </a:r>
            <a:r>
              <a:rPr lang="en-US" sz="2600" dirty="0">
                <a:latin typeface="Nyala"/>
              </a:rPr>
              <a:t> </a:t>
            </a:r>
            <a:r>
              <a:rPr lang="en-US" sz="2600" dirty="0" err="1">
                <a:latin typeface="Nyala"/>
              </a:rPr>
              <a:t>ከተማ</a:t>
            </a:r>
            <a:r>
              <a:rPr lang="en-US" sz="2600" dirty="0">
                <a:latin typeface="Nyala"/>
              </a:rPr>
              <a:t> </a:t>
            </a:r>
            <a:r>
              <a:rPr lang="en-US" sz="2600" b="1" dirty="0" err="1">
                <a:solidFill>
                  <a:srgbClr val="002060"/>
                </a:solidFill>
                <a:latin typeface="Nyala"/>
              </a:rPr>
              <a:t>ዐሥሩን</a:t>
            </a:r>
            <a:r>
              <a:rPr lang="en-US" sz="2600" b="1" dirty="0">
                <a:solidFill>
                  <a:srgbClr val="002060"/>
                </a:solidFill>
                <a:latin typeface="Nyala"/>
              </a:rPr>
              <a:t> </a:t>
            </a:r>
            <a:r>
              <a:rPr lang="en-US" sz="2600" b="1" dirty="0" err="1">
                <a:solidFill>
                  <a:srgbClr val="002060"/>
                </a:solidFill>
                <a:latin typeface="Nyala"/>
              </a:rPr>
              <a:t>ነገድ</a:t>
            </a:r>
            <a:r>
              <a:rPr lang="en-US" sz="2600" b="1" dirty="0">
                <a:solidFill>
                  <a:srgbClr val="002060"/>
                </a:solidFill>
                <a:latin typeface="Nyala"/>
              </a:rPr>
              <a:t> </a:t>
            </a:r>
            <a:r>
              <a:rPr lang="en-US" sz="2600" b="1" dirty="0" err="1">
                <a:solidFill>
                  <a:srgbClr val="002060"/>
                </a:solidFill>
                <a:latin typeface="Nyala"/>
              </a:rPr>
              <a:t>ሊቃናት</a:t>
            </a:r>
            <a:r>
              <a:rPr lang="en-US" sz="2600" b="1" dirty="0">
                <a:solidFill>
                  <a:srgbClr val="002060"/>
                </a:solidFill>
                <a:latin typeface="Nyala"/>
              </a:rPr>
              <a:t> </a:t>
            </a:r>
            <a:r>
              <a:rPr lang="en-US" sz="2600" b="1" dirty="0" err="1">
                <a:solidFill>
                  <a:srgbClr val="002060"/>
                </a:solidFill>
                <a:latin typeface="Nyala"/>
              </a:rPr>
              <a:t>ብሎ</a:t>
            </a:r>
            <a:r>
              <a:rPr lang="en-US" sz="2600" b="1" dirty="0">
                <a:solidFill>
                  <a:srgbClr val="002060"/>
                </a:solidFill>
                <a:latin typeface="Nyala"/>
              </a:rPr>
              <a:t> </a:t>
            </a:r>
            <a:r>
              <a:rPr lang="en-US" sz="2600" b="1" dirty="0" err="1">
                <a:solidFill>
                  <a:srgbClr val="002060"/>
                </a:solidFill>
                <a:latin typeface="Nyala"/>
              </a:rPr>
              <a:t>በመሰየም</a:t>
            </a:r>
            <a:r>
              <a:rPr lang="en-US" sz="2600" b="1" dirty="0">
                <a:solidFill>
                  <a:srgbClr val="002060"/>
                </a:solidFill>
                <a:latin typeface="Nyala"/>
              </a:rPr>
              <a:t> </a:t>
            </a:r>
            <a:r>
              <a:rPr lang="en-US" sz="2600" b="1" dirty="0" err="1">
                <a:solidFill>
                  <a:srgbClr val="002060"/>
                </a:solidFill>
                <a:latin typeface="Nyala"/>
              </a:rPr>
              <a:t>ሰላታኤል</a:t>
            </a:r>
            <a:r>
              <a:rPr lang="en-US" sz="2600" b="1" dirty="0">
                <a:solidFill>
                  <a:srgbClr val="002060"/>
                </a:solidFill>
                <a:latin typeface="Nyala"/>
              </a:rPr>
              <a:t> </a:t>
            </a:r>
            <a:r>
              <a:rPr lang="en-US" sz="2600" b="1" dirty="0" err="1">
                <a:solidFill>
                  <a:srgbClr val="002060"/>
                </a:solidFill>
                <a:latin typeface="Nyala"/>
              </a:rPr>
              <a:t>የተባለውን</a:t>
            </a:r>
            <a:r>
              <a:rPr lang="en-US" sz="2600" b="1" dirty="0">
                <a:solidFill>
                  <a:srgbClr val="002060"/>
                </a:solidFill>
                <a:latin typeface="Nyala"/>
              </a:rPr>
              <a:t> </a:t>
            </a:r>
            <a:r>
              <a:rPr lang="en-US" sz="2600" b="1" dirty="0" err="1">
                <a:solidFill>
                  <a:srgbClr val="002060"/>
                </a:solidFill>
                <a:latin typeface="Nyala"/>
              </a:rPr>
              <a:t>መልዓክ</a:t>
            </a:r>
            <a:r>
              <a:rPr lang="en-US" sz="2600" b="1" dirty="0">
                <a:solidFill>
                  <a:srgbClr val="002060"/>
                </a:solidFill>
                <a:latin typeface="Nyala"/>
              </a:rPr>
              <a:t> </a:t>
            </a:r>
            <a:r>
              <a:rPr lang="en-US" sz="2600" b="1" dirty="0" err="1">
                <a:solidFill>
                  <a:srgbClr val="002060"/>
                </a:solidFill>
                <a:latin typeface="Nyala"/>
              </a:rPr>
              <a:t>አለቃ</a:t>
            </a:r>
            <a:r>
              <a:rPr lang="en-US" sz="2600" b="1" dirty="0">
                <a:solidFill>
                  <a:srgbClr val="002060"/>
                </a:solidFill>
                <a:latin typeface="Nyala"/>
              </a:rPr>
              <a:t> </a:t>
            </a:r>
            <a:r>
              <a:rPr lang="en-US" sz="2600" dirty="0" err="1">
                <a:latin typeface="Nyala"/>
              </a:rPr>
              <a:t>አድርጐ</a:t>
            </a:r>
            <a:r>
              <a:rPr lang="en-US" sz="2600" dirty="0">
                <a:latin typeface="Nyala"/>
              </a:rPr>
              <a:t> </a:t>
            </a:r>
            <a:r>
              <a:rPr lang="en-US" sz="2600" dirty="0" err="1">
                <a:latin typeface="Nyala"/>
              </a:rPr>
              <a:t>ሾመላቸው</a:t>
            </a:r>
            <a:r>
              <a:rPr lang="en-US" sz="2600" dirty="0">
                <a:latin typeface="Nyala"/>
              </a:rPr>
              <a:t>።</a:t>
            </a:r>
          </a:p>
          <a:p>
            <a:pPr marL="274320" indent="-274320" algn="just" fontAlgn="auto">
              <a:lnSpc>
                <a:spcPct val="170000"/>
              </a:lnSpc>
              <a:spcAft>
                <a:spcPts val="0"/>
              </a:spcAft>
              <a:buFont typeface="Wingdings" panose="05000000000000000000" pitchFamily="2" charset="2"/>
              <a:buChar char="v"/>
              <a:defRPr/>
            </a:pPr>
            <a:r>
              <a:rPr lang="en-US" sz="2600" dirty="0" err="1">
                <a:latin typeface="Nyala"/>
              </a:rPr>
              <a:t>በሦስተኛው</a:t>
            </a:r>
            <a:r>
              <a:rPr lang="en-US" sz="2600" dirty="0">
                <a:latin typeface="Nyala"/>
              </a:rPr>
              <a:t> </a:t>
            </a:r>
            <a:r>
              <a:rPr lang="en-US" sz="2600" dirty="0" err="1">
                <a:latin typeface="Nyala"/>
              </a:rPr>
              <a:t>ከተማ</a:t>
            </a:r>
            <a:r>
              <a:rPr lang="en-US" sz="2600" dirty="0">
                <a:latin typeface="Nyala"/>
              </a:rPr>
              <a:t> </a:t>
            </a:r>
            <a:r>
              <a:rPr lang="en-US" sz="2600" b="1" dirty="0" err="1">
                <a:solidFill>
                  <a:srgbClr val="002060"/>
                </a:solidFill>
                <a:latin typeface="Nyala"/>
              </a:rPr>
              <a:t>ዐሥሩን</a:t>
            </a:r>
            <a:r>
              <a:rPr lang="en-US" sz="2600" b="1" dirty="0">
                <a:solidFill>
                  <a:srgbClr val="002060"/>
                </a:solidFill>
                <a:latin typeface="Nyala"/>
              </a:rPr>
              <a:t> </a:t>
            </a:r>
            <a:r>
              <a:rPr lang="en-US" sz="2600" b="1" dirty="0" err="1">
                <a:solidFill>
                  <a:srgbClr val="002060"/>
                </a:solidFill>
                <a:latin typeface="Nyala"/>
              </a:rPr>
              <a:t>ነገድ</a:t>
            </a:r>
            <a:r>
              <a:rPr lang="en-US" sz="2600" b="1" dirty="0">
                <a:solidFill>
                  <a:srgbClr val="002060"/>
                </a:solidFill>
                <a:latin typeface="Nyala"/>
              </a:rPr>
              <a:t> </a:t>
            </a:r>
            <a:r>
              <a:rPr lang="en-US" sz="2600" b="1" dirty="0" err="1">
                <a:solidFill>
                  <a:srgbClr val="002060"/>
                </a:solidFill>
                <a:latin typeface="Nyala"/>
              </a:rPr>
              <a:t>መላእክት</a:t>
            </a:r>
            <a:r>
              <a:rPr lang="en-US" sz="2600" b="1" dirty="0">
                <a:solidFill>
                  <a:srgbClr val="002060"/>
                </a:solidFill>
                <a:latin typeface="Nyala"/>
              </a:rPr>
              <a:t> </a:t>
            </a:r>
            <a:r>
              <a:rPr lang="en-US" sz="2600" b="1" dirty="0" err="1">
                <a:solidFill>
                  <a:srgbClr val="002060"/>
                </a:solidFill>
                <a:latin typeface="Nyala"/>
              </a:rPr>
              <a:t>ብሎ</a:t>
            </a:r>
            <a:r>
              <a:rPr lang="en-US" sz="2600" b="1" dirty="0">
                <a:solidFill>
                  <a:srgbClr val="002060"/>
                </a:solidFill>
                <a:latin typeface="Nyala"/>
              </a:rPr>
              <a:t> </a:t>
            </a:r>
            <a:r>
              <a:rPr lang="en-US" sz="2600" b="1" dirty="0" err="1">
                <a:solidFill>
                  <a:srgbClr val="002060"/>
                </a:solidFill>
                <a:latin typeface="Nyala"/>
              </a:rPr>
              <a:t>በመሰየም</a:t>
            </a:r>
            <a:r>
              <a:rPr lang="en-US" sz="2600" b="1" dirty="0">
                <a:solidFill>
                  <a:srgbClr val="002060"/>
                </a:solidFill>
                <a:latin typeface="Nyala"/>
              </a:rPr>
              <a:t> </a:t>
            </a:r>
            <a:r>
              <a:rPr lang="en-US" sz="2600" b="1" dirty="0" err="1">
                <a:solidFill>
                  <a:srgbClr val="002060"/>
                </a:solidFill>
                <a:latin typeface="Nyala"/>
              </a:rPr>
              <a:t>አናንኤል</a:t>
            </a:r>
            <a:r>
              <a:rPr lang="en-US" sz="2600" b="1" dirty="0">
                <a:solidFill>
                  <a:srgbClr val="002060"/>
                </a:solidFill>
                <a:latin typeface="Nyala"/>
              </a:rPr>
              <a:t> </a:t>
            </a:r>
            <a:r>
              <a:rPr lang="en-US" sz="2600" b="1" dirty="0" err="1">
                <a:solidFill>
                  <a:srgbClr val="002060"/>
                </a:solidFill>
                <a:latin typeface="Nyala"/>
              </a:rPr>
              <a:t>የተባለውን</a:t>
            </a:r>
            <a:r>
              <a:rPr lang="en-US" sz="2600" b="1" dirty="0">
                <a:solidFill>
                  <a:srgbClr val="002060"/>
                </a:solidFill>
                <a:latin typeface="Nyala"/>
              </a:rPr>
              <a:t> </a:t>
            </a:r>
            <a:r>
              <a:rPr lang="en-US" sz="2600" b="1" dirty="0" err="1">
                <a:solidFill>
                  <a:srgbClr val="002060"/>
                </a:solidFill>
                <a:latin typeface="Nyala"/>
              </a:rPr>
              <a:t>መልዓክ</a:t>
            </a:r>
            <a:r>
              <a:rPr lang="en-US" sz="2600" b="1" dirty="0">
                <a:solidFill>
                  <a:srgbClr val="002060"/>
                </a:solidFill>
                <a:latin typeface="Nyala"/>
              </a:rPr>
              <a:t> </a:t>
            </a:r>
            <a:r>
              <a:rPr lang="en-US" sz="2600" b="1" dirty="0" err="1">
                <a:solidFill>
                  <a:srgbClr val="002060"/>
                </a:solidFill>
                <a:latin typeface="Nyala"/>
              </a:rPr>
              <a:t>አለቃ</a:t>
            </a:r>
            <a:r>
              <a:rPr lang="en-US" sz="2600" b="1" dirty="0">
                <a:solidFill>
                  <a:srgbClr val="002060"/>
                </a:solidFill>
                <a:latin typeface="Nyala"/>
              </a:rPr>
              <a:t> </a:t>
            </a:r>
            <a:r>
              <a:rPr lang="en-US" sz="2600" dirty="0" err="1">
                <a:latin typeface="Nyala"/>
              </a:rPr>
              <a:t>አድርጐ</a:t>
            </a:r>
            <a:r>
              <a:rPr lang="en-US" sz="2600" dirty="0">
                <a:latin typeface="Nyala"/>
              </a:rPr>
              <a:t> ሾመላቸው።1ጴጥ 3፥22።</a:t>
            </a:r>
          </a:p>
        </p:txBody>
      </p:sp>
    </p:spTree>
    <p:extLst>
      <p:ext uri="{BB962C8B-B14F-4D97-AF65-F5344CB8AC3E}">
        <p14:creationId xmlns:p14="http://schemas.microsoft.com/office/powerpoint/2010/main" val="279267312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pPr>
            <a:r>
              <a:rPr lang="am-ET" sz="2800" dirty="0"/>
              <a:t>እግዚአብሔር በሦስቱ ሰማያት ያሰፈራቸው መላእክት ፈጣሪያቸው ካሠፈራቸው ሀገር አይወጡም። አይናወጹም። </a:t>
            </a:r>
          </a:p>
          <a:p>
            <a:pPr algn="just">
              <a:lnSpc>
                <a:spcPct val="150000"/>
              </a:lnSpc>
            </a:pPr>
            <a:r>
              <a:rPr lang="am-ET" sz="2800" dirty="0"/>
              <a:t>እርሱ ለተልዕኮ ሲጠራቸው ግን ወደ ላይ እስከ ጽርሐ አርያም ወደ ታች ስከ በርባሮስ ድረስ ከመቅጽበት ወርደው ተልዕኳቸውን ይፈጽማሉ።</a:t>
            </a:r>
            <a:endParaRPr lang="en-US" sz="2800" dirty="0"/>
          </a:p>
        </p:txBody>
      </p:sp>
    </p:spTree>
    <p:extLst>
      <p:ext uri="{BB962C8B-B14F-4D97-AF65-F5344CB8AC3E}">
        <p14:creationId xmlns:p14="http://schemas.microsoft.com/office/powerpoint/2010/main" val="131597940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pPr>
            <a:r>
              <a:rPr lang="am-ET" sz="2800" dirty="0"/>
              <a:t>እሑድ በቀዳማይ ሰዓተ መዓልት (ጧት 1፡00) እግዚአብሔር በጨለማው መካከል ብርሃን ይሁን” ብሎ ሲያዝ ከእሳት ብርሃን ተገኘ። </a:t>
            </a:r>
          </a:p>
          <a:p>
            <a:pPr algn="just">
              <a:lnSpc>
                <a:spcPct val="150000"/>
              </a:lnSpc>
            </a:pPr>
            <a:r>
              <a:rPr lang="am-ET" sz="2800" dirty="0"/>
              <a:t>ከእሑድ ቀዳማይ ሰዓተ መዓልት በፊት ያሉትን </a:t>
            </a:r>
            <a:r>
              <a:rPr lang="am-ET" sz="2800" b="1" dirty="0"/>
              <a:t>በሐልዮ በአርምሞ የፈጠሩት</a:t>
            </a:r>
            <a:r>
              <a:rPr lang="am-ET" sz="2800" dirty="0"/>
              <a:t> የሚሰማ የሚያዳምጥና የሚከታተል ሳይኖር መናገር እንደማይገባ ያስረዳል።</a:t>
            </a:r>
            <a:endParaRPr lang="en-US" sz="2800" dirty="0"/>
          </a:p>
          <a:p>
            <a:pPr algn="just">
              <a:lnSpc>
                <a:spcPct val="150000"/>
              </a:lnSpc>
            </a:pPr>
            <a:endParaRPr lang="en-US" sz="2800" dirty="0"/>
          </a:p>
        </p:txBody>
      </p:sp>
    </p:spTree>
    <p:extLst>
      <p:ext uri="{BB962C8B-B14F-4D97-AF65-F5344CB8AC3E}">
        <p14:creationId xmlns:p14="http://schemas.microsoft.com/office/powerpoint/2010/main" val="144031822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lgn="just">
              <a:lnSpc>
                <a:spcPct val="150000"/>
              </a:lnSpc>
              <a:buNone/>
            </a:pPr>
            <a:r>
              <a:rPr lang="am-ET" sz="2800" dirty="0"/>
              <a:t>ጨለማውን አስቀድሞ ብርሃን በስተኋላ መፍጠሩ፦</a:t>
            </a:r>
            <a:endParaRPr lang="en-US" sz="2800" dirty="0"/>
          </a:p>
          <a:p>
            <a:pPr marL="0" lvl="0" indent="0" algn="just">
              <a:lnSpc>
                <a:spcPct val="150000"/>
              </a:lnSpc>
              <a:buNone/>
            </a:pPr>
            <a:r>
              <a:rPr lang="am-ET" sz="2800" dirty="0"/>
              <a:t>1. ጨለማ የዚህ ዓለም ፤ ብርሃን የወዲያኛው ዓለም ምሳሌ። </a:t>
            </a:r>
          </a:p>
          <a:p>
            <a:pPr lvl="0" algn="just">
              <a:lnSpc>
                <a:spcPct val="150000"/>
              </a:lnSpc>
            </a:pPr>
            <a:r>
              <a:rPr lang="am-ET" sz="2800" dirty="0"/>
              <a:t>ይህች ዓለም በጨለማ መመሰልዋ ህሊናን የሚያደነዝዝ ልቡናን የሚያናውዝ ኃጢአት ይሰራባታል። የዲያብሎስ ፈቃድ ይፈጸምባታልና። </a:t>
            </a:r>
          </a:p>
          <a:p>
            <a:pPr lvl="0" algn="just">
              <a:lnSpc>
                <a:spcPct val="150000"/>
              </a:lnSpc>
            </a:pPr>
            <a:r>
              <a:rPr lang="am-ET" sz="2800" dirty="0"/>
              <a:t>የወዲያኛው ዓለም ግን ብርሃናዊ ሥራ (ስብሐተ እግዚአብሔር) ብቻ ስለሚቀርብባት፣ኃጢአት ስለማይሰራባት ይልቁንም የእግዚአብሔር ብርሃን ስለሚበራባት በብርሃን ትመሰላለች።</a:t>
            </a:r>
            <a:endParaRPr lang="en-US" sz="2800" dirty="0"/>
          </a:p>
          <a:p>
            <a:pPr algn="just">
              <a:lnSpc>
                <a:spcPct val="150000"/>
              </a:lnSpc>
            </a:pPr>
            <a:endParaRPr lang="en-US" sz="2800" dirty="0"/>
          </a:p>
        </p:txBody>
      </p:sp>
    </p:spTree>
    <p:extLst>
      <p:ext uri="{BB962C8B-B14F-4D97-AF65-F5344CB8AC3E}">
        <p14:creationId xmlns:p14="http://schemas.microsoft.com/office/powerpoint/2010/main" val="97003731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lvl="0" indent="0" algn="just">
              <a:lnSpc>
                <a:spcPct val="150000"/>
              </a:lnSpc>
              <a:buNone/>
            </a:pPr>
            <a:r>
              <a:rPr lang="am-ET" sz="2800" dirty="0"/>
              <a:t>2. ጨለማ የኦሪት፤ ብርሃን የወንጌል ምሳሌ፡ </a:t>
            </a:r>
          </a:p>
          <a:p>
            <a:pPr algn="just">
              <a:lnSpc>
                <a:spcPct val="150000"/>
              </a:lnSpc>
            </a:pPr>
            <a:r>
              <a:rPr lang="am-ET" sz="2800" dirty="0"/>
              <a:t>ቀድሞ ለ5500 ዘመን በኦሪት ጨለማ ነበርን። ዛሬ ግን በወንጌል ጽድቅ የምንሰራበት ወደ እግዚአብሔር የምንቀርብበት ብርሃን ወጥቶልናል። “በጨለማ የሄደ ህዝብ ብርሃን አየ፣ በሞት ጥላ አገርም ለኖሩ ብርሃን ወጣላቸው።” ኢሳ. 9:2</a:t>
            </a:r>
            <a:endParaRPr lang="en-US" sz="2800" dirty="0"/>
          </a:p>
          <a:p>
            <a:pPr marL="0" indent="0" algn="just">
              <a:lnSpc>
                <a:spcPct val="150000"/>
              </a:lnSpc>
              <a:buNone/>
            </a:pPr>
            <a:r>
              <a:rPr lang="am-ET" sz="2800" dirty="0"/>
              <a:t>3. ጨለማ ያለማወቅ ፣ ብርሃን የእውቀት ማሳሌ ነው። </a:t>
            </a:r>
            <a:endParaRPr lang="en-US" sz="2800" dirty="0"/>
          </a:p>
        </p:txBody>
      </p:sp>
    </p:spTree>
    <p:extLst>
      <p:ext uri="{BB962C8B-B14F-4D97-AF65-F5344CB8AC3E}">
        <p14:creationId xmlns:p14="http://schemas.microsoft.com/office/powerpoint/2010/main" val="1185825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7243</TotalTime>
  <Words>7985</Words>
  <Application>Microsoft Office PowerPoint</Application>
  <PresentationFormat>On-screen Show (4:3)</PresentationFormat>
  <Paragraphs>524</Paragraphs>
  <Slides>147</Slides>
  <Notes>14</Notes>
  <HiddenSlides>0</HiddenSlides>
  <MMClips>0</MMClips>
  <ScaleCrop>false</ScaleCrop>
  <HeadingPairs>
    <vt:vector size="4" baseType="variant">
      <vt:variant>
        <vt:lpstr>Theme</vt:lpstr>
      </vt:variant>
      <vt:variant>
        <vt:i4>1</vt:i4>
      </vt:variant>
      <vt:variant>
        <vt:lpstr>Slide Titles</vt:lpstr>
      </vt:variant>
      <vt:variant>
        <vt:i4>147</vt:i4>
      </vt:variant>
    </vt:vector>
  </HeadingPairs>
  <TitlesOfParts>
    <vt:vector size="148" baseType="lpstr">
      <vt:lpstr>Office Theme</vt:lpstr>
      <vt:lpstr>PowerPoint Presentation</vt:lpstr>
      <vt:lpstr>PowerPoint Presentation</vt:lpstr>
      <vt:lpstr>ሃይማኖት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ሃይማኖት ለምን አንድ ሆነ?</vt:lpstr>
      <vt:lpstr>PowerPoint Presentation</vt:lpstr>
      <vt:lpstr>PowerPoint Presentation</vt:lpstr>
      <vt:lpstr>PowerPoint Presentation</vt:lpstr>
      <vt:lpstr>PowerPoint Presentation</vt:lpstr>
      <vt:lpstr>PowerPoint Presentation</vt:lpstr>
      <vt:lpstr>PowerPoint Presentation</vt:lpstr>
      <vt:lpstr> ሃይማኖት እንዴት ተገኘ?</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መገለጥ በሐዲስ ኪዳን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ማጠቃለያ</vt:lpstr>
      <vt:lpstr>PowerPoint Presentation</vt:lpstr>
      <vt:lpstr>PowerPoint Presentation</vt:lpstr>
      <vt:lpstr>የክርስትና ሃይማኖት</vt:lpstr>
      <vt:lpstr>PowerPoint Presentation</vt:lpstr>
      <vt:lpstr>PowerPoint Presentation</vt:lpstr>
      <vt:lpstr>PowerPoint Presentation</vt:lpstr>
      <vt:lpstr>PowerPoint Presentation</vt:lpstr>
      <vt:lpstr> ሀልዎተ እግዚአብሔር </vt:lpstr>
      <vt:lpstr>PowerPoint Presentation</vt:lpstr>
      <vt:lpstr>PowerPoint Presentation</vt:lpstr>
      <vt:lpstr>PowerPoint Presentation</vt:lpstr>
      <vt:lpstr>  በእግዚአብሔር መኖር የፈላስፎች አስተሳሰብ </vt:lpstr>
      <vt:lpstr>PowerPoint Presentation</vt:lpstr>
      <vt:lpstr>እውነት ማን ነው?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ሥጋውያን ፈላስፎች ስለ ሀልዎተ እግዚአብሔር ያላቸው ዕይታና እውነታው </vt:lpstr>
      <vt:lpstr> የእግዚአብሔር መኖር በምሳሌ ሲገለፅ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የፀሐይ ሙቀት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እግዚአብሔር ለምን አይታይም?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የፈጣሪ መኖር ምስክሮች</vt:lpstr>
      <vt:lpstr> ሥነ ፍጥረት </vt:lpstr>
      <vt:lpstr>  እግዚአብሔርን ዓለምን የፈጠረበት ዓላማ፦ </vt:lpstr>
      <vt:lpstr> የሥነ ፍጥረት መገኛ </vt:lpstr>
      <vt:lpstr>የሥነ ፍጥረት መገኛ</vt:lpstr>
      <vt:lpstr>  እግዚአብሔር ሥነ ፍጥረትን ያስገኘበት ሁኔታ </vt:lpstr>
      <vt:lpstr>PowerPoint Presentation</vt:lpstr>
      <vt:lpstr>PowerPoint Presentation</vt:lpstr>
      <vt:lpstr>PowerPoint Presentation</vt:lpstr>
      <vt:lpstr> ለውይይት የሚቀርብ</vt:lpstr>
      <vt:lpstr>PowerPoint Presentation</vt:lpstr>
      <vt:lpstr>የዕለተ እሑድ ፍጥረታት</vt:lpstr>
      <vt:lpstr>PowerPoint Presentation</vt:lpstr>
      <vt:lpstr>PowerPoint Presentation</vt:lpstr>
      <vt:lpstr>PowerPoint Presentation</vt:lpstr>
      <vt:lpstr>የአራቱ ባሕርያት አፈጣጠር</vt:lpstr>
      <vt:lpstr>PowerPoint Presentation</vt:lpstr>
      <vt:lpstr>PowerPoint Presentation</vt:lpstr>
      <vt:lpstr>PowerPoint Presentation</vt:lpstr>
      <vt:lpstr>PowerPoint Presentation</vt:lpstr>
      <vt:lpstr>ዕለተ እሑድ ከሁለተኛው እስከ ዘጠነኛው ሰዓተ ሌሊት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የመላእክት ከተሞች (አኅጉር)</vt:lpstr>
      <vt:lpstr>PowerPoint Presentation</vt:lpstr>
      <vt:lpstr>PowerPoint Presentation</vt:lpstr>
      <vt:lpstr>PowerPoint Presentation</vt:lpstr>
      <vt:lpstr>PowerPoint Presentation</vt:lpstr>
      <vt:lpstr>የመላእክት ተፈጥሮ</vt:lpstr>
      <vt:lpstr>PowerPoint Presentation</vt:lpstr>
      <vt:lpstr>PowerPoint Presentation</vt:lpstr>
      <vt:lpstr>PowerPoint Presentation</vt:lpstr>
      <vt:lpstr>PowerPoint Presentation</vt:lpstr>
      <vt:lpstr>PowerPoint Presentation</vt:lpstr>
      <vt:lpstr>የቅዱሳን መላእክት አሠፋፈር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Family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EFOSI</dc:creator>
  <cp:lastModifiedBy>Unknown User</cp:lastModifiedBy>
  <cp:revision>123</cp:revision>
  <dcterms:created xsi:type="dcterms:W3CDTF">2017-01-15T14:57:20Z</dcterms:created>
  <dcterms:modified xsi:type="dcterms:W3CDTF">2022-05-25T13:07:55Z</dcterms:modified>
</cp:coreProperties>
</file>